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0" r:id="rId2"/>
  </p:sldMasterIdLst>
  <p:notesMasterIdLst>
    <p:notesMasterId r:id="rId73"/>
  </p:notesMasterIdLst>
  <p:sldIdLst>
    <p:sldId id="256" r:id="rId3"/>
    <p:sldId id="293" r:id="rId4"/>
    <p:sldId id="294" r:id="rId5"/>
    <p:sldId id="296" r:id="rId6"/>
    <p:sldId id="295"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269" r:id="rId51"/>
    <p:sldId id="268" r:id="rId52"/>
    <p:sldId id="270" r:id="rId53"/>
    <p:sldId id="271" r:id="rId54"/>
    <p:sldId id="272" r:id="rId55"/>
    <p:sldId id="273" r:id="rId56"/>
    <p:sldId id="274" r:id="rId57"/>
    <p:sldId id="277" r:id="rId58"/>
    <p:sldId id="292"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187DD8"/>
    <a:srgbClr val="CC6600"/>
    <a:srgbClr val="FF0000"/>
    <a:srgbClr val="006C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B386F-193A-4871-995E-4AB2E6F55D93}" type="datetimeFigureOut">
              <a:rPr lang="en-IN" smtClean="0"/>
              <a:t>17-02-2025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16EE8-3A27-4E42-89F2-6696321CD1AC}" type="slidenum">
              <a:rPr lang="en-IN" smtClean="0"/>
              <a:t>‹#›</a:t>
            </a:fld>
            <a:endParaRPr lang="en-IN" dirty="0"/>
          </a:p>
        </p:txBody>
      </p:sp>
    </p:spTree>
    <p:extLst>
      <p:ext uri="{BB962C8B-B14F-4D97-AF65-F5344CB8AC3E}">
        <p14:creationId xmlns:p14="http://schemas.microsoft.com/office/powerpoint/2010/main" val="3977578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432285E-C496-4E6D-A5BF-95CF534B4405}" type="datetime1">
              <a:rPr lang="en-US" smtClean="0"/>
              <a:t>2/17/2025</a:t>
            </a:fld>
            <a:endParaRPr lang="en-US" dirty="0"/>
          </a:p>
        </p:txBody>
      </p:sp>
      <p:sp>
        <p:nvSpPr>
          <p:cNvPr id="5" name="Footer Placeholder 4"/>
          <p:cNvSpPr>
            <a:spLocks noGrp="1"/>
          </p:cNvSpPr>
          <p:nvPr>
            <p:ph type="ftr" sz="quarter" idx="11"/>
          </p:nvPr>
        </p:nvSpPr>
        <p:spPr/>
        <p:txBody>
          <a:bodyPr/>
          <a:lstStyle/>
          <a:p>
            <a:r>
              <a:rPr lang="en-US" dirty="0"/>
              <a:t>NIT, DGP</a:t>
            </a:r>
          </a:p>
        </p:txBody>
      </p:sp>
      <p:sp>
        <p:nvSpPr>
          <p:cNvPr id="6" name="Slide Number Placeholder 5"/>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31045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19914D-AD79-49B5-80F9-1B8DAF3FBCE2}" type="datetime1">
              <a:rPr lang="en-US" smtClean="0"/>
              <a:t>2/17/2025</a:t>
            </a:fld>
            <a:endParaRPr lang="en-US" dirty="0"/>
          </a:p>
        </p:txBody>
      </p:sp>
      <p:sp>
        <p:nvSpPr>
          <p:cNvPr id="5" name="Footer Placeholder 4"/>
          <p:cNvSpPr>
            <a:spLocks noGrp="1"/>
          </p:cNvSpPr>
          <p:nvPr>
            <p:ph type="ftr" sz="quarter" idx="11"/>
          </p:nvPr>
        </p:nvSpPr>
        <p:spPr/>
        <p:txBody>
          <a:bodyPr/>
          <a:lstStyle/>
          <a:p>
            <a:r>
              <a:rPr lang="en-US" dirty="0"/>
              <a:t>NIT, DGP</a:t>
            </a:r>
          </a:p>
        </p:txBody>
      </p:sp>
      <p:sp>
        <p:nvSpPr>
          <p:cNvPr id="6" name="Slide Number Placeholder 5"/>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1328018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20639-4BAB-48A4-82B7-7BA6A3447716}" type="datetime1">
              <a:rPr lang="en-US" smtClean="0"/>
              <a:t>2/17/2025</a:t>
            </a:fld>
            <a:endParaRPr lang="en-US" dirty="0"/>
          </a:p>
        </p:txBody>
      </p:sp>
      <p:sp>
        <p:nvSpPr>
          <p:cNvPr id="5" name="Footer Placeholder 4"/>
          <p:cNvSpPr>
            <a:spLocks noGrp="1"/>
          </p:cNvSpPr>
          <p:nvPr>
            <p:ph type="ftr" sz="quarter" idx="11"/>
          </p:nvPr>
        </p:nvSpPr>
        <p:spPr/>
        <p:txBody>
          <a:bodyPr/>
          <a:lstStyle/>
          <a:p>
            <a:r>
              <a:rPr lang="en-US" dirty="0"/>
              <a:t>NIT, DGP</a:t>
            </a:r>
          </a:p>
        </p:txBody>
      </p:sp>
      <p:sp>
        <p:nvSpPr>
          <p:cNvPr id="6" name="Slide Number Placeholder 5"/>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4108970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14078DB-C2F1-48A7-B51C-8802DF2FC49A}" type="datetime1">
              <a:rPr lang="en-US" smtClean="0">
                <a:solidFill>
                  <a:prstClr val="black">
                    <a:tint val="75000"/>
                  </a:prstClr>
                </a:solidFill>
              </a:rPr>
              <a:t>2/17/2025</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r>
              <a:rPr lang="en-IN" dirty="0">
                <a:solidFill>
                  <a:prstClr val="black">
                    <a:tint val="75000"/>
                  </a:prstClr>
                </a:solidFill>
              </a:rPr>
              <a:t>NIT, DGP</a:t>
            </a:r>
          </a:p>
        </p:txBody>
      </p:sp>
      <p:sp>
        <p:nvSpPr>
          <p:cNvPr id="6" name="Slide Number Placeholder 5"/>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78143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71153"/>
          </a:xfrm>
        </p:spPr>
        <p:txBody>
          <a:bodyPr>
            <a:normAutofit/>
          </a:bodyPr>
          <a:lstStyle>
            <a:lvl1pPr>
              <a:defRPr sz="3600"/>
            </a:lvl1pPr>
          </a:lstStyle>
          <a:p>
            <a:r>
              <a:rPr lang="en-US" dirty="0"/>
              <a:t>Click to edit Master title style</a:t>
            </a:r>
            <a:endParaRPr lang="en-IN" dirty="0"/>
          </a:p>
        </p:txBody>
      </p:sp>
      <p:sp>
        <p:nvSpPr>
          <p:cNvPr id="3" name="Content Placeholder 2"/>
          <p:cNvSpPr>
            <a:spLocks noGrp="1"/>
          </p:cNvSpPr>
          <p:nvPr>
            <p:ph idx="1"/>
          </p:nvPr>
        </p:nvSpPr>
        <p:spPr>
          <a:xfrm>
            <a:off x="592" y="837033"/>
            <a:ext cx="12192000" cy="569928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a:xfrm>
            <a:off x="0" y="6571874"/>
            <a:ext cx="1295467" cy="260648"/>
          </a:xfrm>
        </p:spPr>
        <p:txBody>
          <a:bodyPr/>
          <a:lstStyle>
            <a:lvl1pPr>
              <a:defRPr/>
            </a:lvl1pPr>
          </a:lstStyle>
          <a:p>
            <a:fld id="{DA41F47B-2997-42B1-BF78-D062B06394A2}" type="datetime1">
              <a:rPr lang="en-US" smtClean="0">
                <a:solidFill>
                  <a:prstClr val="black">
                    <a:tint val="75000"/>
                  </a:prstClr>
                </a:solidFill>
              </a:rPr>
              <a:t>2/17/2025</a:t>
            </a:fld>
            <a:endParaRPr lang="en-IN" dirty="0">
              <a:solidFill>
                <a:prstClr val="black">
                  <a:tint val="75000"/>
                </a:prstClr>
              </a:solidFill>
            </a:endParaRPr>
          </a:p>
        </p:txBody>
      </p:sp>
      <p:cxnSp>
        <p:nvCxnSpPr>
          <p:cNvPr id="8" name="Straight Connector 7"/>
          <p:cNvCxnSpPr/>
          <p:nvPr userDrawn="1"/>
        </p:nvCxnSpPr>
        <p:spPr>
          <a:xfrm>
            <a:off x="0" y="730599"/>
            <a:ext cx="12192000" cy="1588"/>
          </a:xfrm>
          <a:prstGeom prst="line">
            <a:avLst/>
          </a:prstGeom>
          <a:ln w="76200">
            <a:solidFill>
              <a:srgbClr val="CC3300"/>
            </a:solidFill>
          </a:ln>
        </p:spPr>
        <p:style>
          <a:lnRef idx="3">
            <a:schemeClr val="accent6"/>
          </a:lnRef>
          <a:fillRef idx="0">
            <a:schemeClr val="accent6"/>
          </a:fillRef>
          <a:effectRef idx="2">
            <a:schemeClr val="accent6"/>
          </a:effectRef>
          <a:fontRef idx="minor">
            <a:schemeClr val="tx1"/>
          </a:fontRef>
        </p:style>
      </p:cxnSp>
      <p:sp>
        <p:nvSpPr>
          <p:cNvPr id="7" name="Footer Placeholder 4"/>
          <p:cNvSpPr txBox="1">
            <a:spLocks/>
          </p:cNvSpPr>
          <p:nvPr userDrawn="1"/>
        </p:nvSpPr>
        <p:spPr>
          <a:xfrm>
            <a:off x="11420272" y="6597352"/>
            <a:ext cx="771728" cy="26064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5AC55E-38B2-4827-9F62-67CE27B73CC3}" type="slidenum">
              <a:rPr lang="en-IN" smtClean="0">
                <a:solidFill>
                  <a:prstClr val="black">
                    <a:tint val="75000"/>
                  </a:prstClr>
                </a:solidFill>
              </a:rPr>
              <a:t>‹#›</a:t>
            </a:fld>
            <a:endParaRPr lang="en-IN" dirty="0">
              <a:solidFill>
                <a:prstClr val="black">
                  <a:tint val="75000"/>
                </a:prstClr>
              </a:solidFill>
            </a:endParaRPr>
          </a:p>
        </p:txBody>
      </p:sp>
      <p:sp>
        <p:nvSpPr>
          <p:cNvPr id="9" name="Date Placeholder 3"/>
          <p:cNvSpPr txBox="1">
            <a:spLocks/>
          </p:cNvSpPr>
          <p:nvPr userDrawn="1"/>
        </p:nvSpPr>
        <p:spPr>
          <a:xfrm>
            <a:off x="5786403" y="6571874"/>
            <a:ext cx="1295467" cy="26064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prstClr val="black">
                    <a:tint val="75000"/>
                  </a:prstClr>
                </a:solidFill>
              </a:rPr>
              <a:t>Lecture</a:t>
            </a:r>
            <a:r>
              <a:rPr lang="en-US" baseline="0" dirty="0">
                <a:solidFill>
                  <a:prstClr val="black">
                    <a:tint val="75000"/>
                  </a:prstClr>
                </a:solidFill>
              </a:rPr>
              <a:t> 12 and 13</a:t>
            </a:r>
          </a:p>
        </p:txBody>
      </p:sp>
    </p:spTree>
    <p:extLst>
      <p:ext uri="{BB962C8B-B14F-4D97-AF65-F5344CB8AC3E}">
        <p14:creationId xmlns:p14="http://schemas.microsoft.com/office/powerpoint/2010/main" val="579725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9B59A5-AE11-492C-AE18-0C9D64DCC3BE}" type="datetime1">
              <a:rPr lang="en-US" smtClean="0">
                <a:solidFill>
                  <a:prstClr val="black">
                    <a:tint val="75000"/>
                  </a:prstClr>
                </a:solidFill>
              </a:rPr>
              <a:t>2/17/2025</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r>
              <a:rPr lang="en-IN" dirty="0">
                <a:solidFill>
                  <a:prstClr val="black">
                    <a:tint val="75000"/>
                  </a:prstClr>
                </a:solidFill>
              </a:rPr>
              <a:t>NIT, DGP</a:t>
            </a:r>
          </a:p>
        </p:txBody>
      </p:sp>
      <p:sp>
        <p:nvSpPr>
          <p:cNvPr id="6" name="Slide Number Placeholder 5"/>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603581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4C3E979-672A-4658-8967-DA0B02F39945}" type="datetime1">
              <a:rPr lang="en-US" smtClean="0">
                <a:solidFill>
                  <a:prstClr val="black">
                    <a:tint val="75000"/>
                  </a:prstClr>
                </a:solidFill>
              </a:rPr>
              <a:t>2/17/2025</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r>
              <a:rPr lang="en-IN" dirty="0">
                <a:solidFill>
                  <a:prstClr val="black">
                    <a:tint val="75000"/>
                  </a:prstClr>
                </a:solidFill>
              </a:rPr>
              <a:t>NIT, DGP</a:t>
            </a:r>
          </a:p>
        </p:txBody>
      </p:sp>
      <p:sp>
        <p:nvSpPr>
          <p:cNvPr id="7" name="Slide Number Placeholder 6"/>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707099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3849BB5-2F68-44B9-9D07-17FF801F7079}" type="datetime1">
              <a:rPr lang="en-US" smtClean="0">
                <a:solidFill>
                  <a:prstClr val="black">
                    <a:tint val="75000"/>
                  </a:prstClr>
                </a:solidFill>
              </a:rPr>
              <a:t>2/17/2025</a:t>
            </a:fld>
            <a:endParaRPr lang="en-IN" dirty="0">
              <a:solidFill>
                <a:prstClr val="black">
                  <a:tint val="75000"/>
                </a:prstClr>
              </a:solidFill>
            </a:endParaRPr>
          </a:p>
        </p:txBody>
      </p:sp>
      <p:sp>
        <p:nvSpPr>
          <p:cNvPr id="8" name="Footer Placeholder 7"/>
          <p:cNvSpPr>
            <a:spLocks noGrp="1"/>
          </p:cNvSpPr>
          <p:nvPr>
            <p:ph type="ftr" sz="quarter" idx="11"/>
          </p:nvPr>
        </p:nvSpPr>
        <p:spPr/>
        <p:txBody>
          <a:bodyPr/>
          <a:lstStyle/>
          <a:p>
            <a:r>
              <a:rPr lang="en-IN" dirty="0">
                <a:solidFill>
                  <a:prstClr val="black">
                    <a:tint val="75000"/>
                  </a:prstClr>
                </a:solidFill>
              </a:rPr>
              <a:t>NIT, DGP</a:t>
            </a:r>
          </a:p>
        </p:txBody>
      </p:sp>
      <p:sp>
        <p:nvSpPr>
          <p:cNvPr id="9" name="Slide Number Placeholder 8"/>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53762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E370A83-710A-4927-B380-455A7EDE7A5C}" type="datetime1">
              <a:rPr lang="en-US" smtClean="0">
                <a:solidFill>
                  <a:prstClr val="black">
                    <a:tint val="75000"/>
                  </a:prstClr>
                </a:solidFill>
              </a:rPr>
              <a:t>2/17/2025</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r>
              <a:rPr lang="en-IN" dirty="0">
                <a:solidFill>
                  <a:prstClr val="black">
                    <a:tint val="75000"/>
                  </a:prstClr>
                </a:solidFill>
              </a:rPr>
              <a:t>NIT, DGP</a:t>
            </a:r>
          </a:p>
        </p:txBody>
      </p:sp>
      <p:sp>
        <p:nvSpPr>
          <p:cNvPr id="5" name="Slide Number Placeholder 4"/>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540571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309D2-98EC-44C2-856F-8BCB1BA11CFB}" type="datetime1">
              <a:rPr lang="en-US" smtClean="0">
                <a:solidFill>
                  <a:prstClr val="black">
                    <a:tint val="75000"/>
                  </a:prstClr>
                </a:solidFill>
              </a:rPr>
              <a:t>2/17/2025</a:t>
            </a:fld>
            <a:endParaRPr lang="en-IN" dirty="0">
              <a:solidFill>
                <a:prstClr val="black">
                  <a:tint val="75000"/>
                </a:prstClr>
              </a:solidFill>
            </a:endParaRPr>
          </a:p>
        </p:txBody>
      </p:sp>
      <p:sp>
        <p:nvSpPr>
          <p:cNvPr id="3" name="Footer Placeholder 2"/>
          <p:cNvSpPr>
            <a:spLocks noGrp="1"/>
          </p:cNvSpPr>
          <p:nvPr>
            <p:ph type="ftr" sz="quarter" idx="11"/>
          </p:nvPr>
        </p:nvSpPr>
        <p:spPr/>
        <p:txBody>
          <a:bodyPr/>
          <a:lstStyle/>
          <a:p>
            <a:r>
              <a:rPr lang="en-IN" dirty="0">
                <a:solidFill>
                  <a:prstClr val="black">
                    <a:tint val="75000"/>
                  </a:prstClr>
                </a:solidFill>
              </a:rPr>
              <a:t>NIT, DGP</a:t>
            </a:r>
          </a:p>
        </p:txBody>
      </p:sp>
      <p:sp>
        <p:nvSpPr>
          <p:cNvPr id="4" name="Slide Number Placeholder 3"/>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146478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E544C-476A-4059-B662-8F03C7EA4D40}" type="datetime1">
              <a:rPr lang="en-US" smtClean="0">
                <a:solidFill>
                  <a:prstClr val="black">
                    <a:tint val="75000"/>
                  </a:prstClr>
                </a:solidFill>
              </a:rPr>
              <a:t>2/17/2025</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r>
              <a:rPr lang="en-IN" dirty="0">
                <a:solidFill>
                  <a:prstClr val="black">
                    <a:tint val="75000"/>
                  </a:prstClr>
                </a:solidFill>
              </a:rPr>
              <a:t>NIT, DGP</a:t>
            </a:r>
          </a:p>
        </p:txBody>
      </p:sp>
      <p:sp>
        <p:nvSpPr>
          <p:cNvPr id="7" name="Slide Number Placeholder 6"/>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610058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B4BC8F-2B29-4017-85FF-FDE82845A57E}" type="datetime1">
              <a:rPr lang="en-US" smtClean="0"/>
              <a:t>2/17/2025</a:t>
            </a:fld>
            <a:endParaRPr lang="en-US" dirty="0"/>
          </a:p>
        </p:txBody>
      </p:sp>
      <p:sp>
        <p:nvSpPr>
          <p:cNvPr id="5" name="Footer Placeholder 4"/>
          <p:cNvSpPr>
            <a:spLocks noGrp="1"/>
          </p:cNvSpPr>
          <p:nvPr>
            <p:ph type="ftr" sz="quarter" idx="11"/>
          </p:nvPr>
        </p:nvSpPr>
        <p:spPr/>
        <p:txBody>
          <a:bodyPr/>
          <a:lstStyle/>
          <a:p>
            <a:r>
              <a:rPr lang="en-US" dirty="0"/>
              <a:t>NIT, DGP</a:t>
            </a:r>
          </a:p>
        </p:txBody>
      </p:sp>
      <p:sp>
        <p:nvSpPr>
          <p:cNvPr id="6" name="Slide Number Placeholder 5"/>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796406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B74282-5672-42AD-B1B7-EC0E33EA234D}" type="datetime1">
              <a:rPr lang="en-US" smtClean="0">
                <a:solidFill>
                  <a:prstClr val="black">
                    <a:tint val="75000"/>
                  </a:prstClr>
                </a:solidFill>
              </a:rPr>
              <a:t>2/17/2025</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r>
              <a:rPr lang="en-IN" dirty="0">
                <a:solidFill>
                  <a:prstClr val="black">
                    <a:tint val="75000"/>
                  </a:prstClr>
                </a:solidFill>
              </a:rPr>
              <a:t>NIT, DGP</a:t>
            </a:r>
          </a:p>
        </p:txBody>
      </p:sp>
      <p:sp>
        <p:nvSpPr>
          <p:cNvPr id="7" name="Slide Number Placeholder 6"/>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434036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5C2DB6-4E88-42C7-BBA1-D25DCC6B3CB5}" type="datetime1">
              <a:rPr lang="en-US" smtClean="0">
                <a:solidFill>
                  <a:prstClr val="black">
                    <a:tint val="75000"/>
                  </a:prstClr>
                </a:solidFill>
              </a:rPr>
              <a:t>2/17/2025</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r>
              <a:rPr lang="en-IN" dirty="0">
                <a:solidFill>
                  <a:prstClr val="black">
                    <a:tint val="75000"/>
                  </a:prstClr>
                </a:solidFill>
              </a:rPr>
              <a:t>NIT, DGP</a:t>
            </a:r>
          </a:p>
        </p:txBody>
      </p:sp>
      <p:sp>
        <p:nvSpPr>
          <p:cNvPr id="6" name="Slide Number Placeholder 5"/>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988932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2345912-3692-4534-BD97-AC03DCD829B1}" type="datetime1">
              <a:rPr lang="en-US" smtClean="0">
                <a:solidFill>
                  <a:prstClr val="black">
                    <a:tint val="75000"/>
                  </a:prstClr>
                </a:solidFill>
              </a:rPr>
              <a:t>2/17/2025</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r>
              <a:rPr lang="en-IN" dirty="0">
                <a:solidFill>
                  <a:prstClr val="black">
                    <a:tint val="75000"/>
                  </a:prstClr>
                </a:solidFill>
              </a:rPr>
              <a:t>NIT, DGP</a:t>
            </a:r>
          </a:p>
        </p:txBody>
      </p:sp>
      <p:sp>
        <p:nvSpPr>
          <p:cNvPr id="6" name="Slide Number Placeholder 5"/>
          <p:cNvSpPr>
            <a:spLocks noGrp="1"/>
          </p:cNvSpPr>
          <p:nvPr>
            <p:ph type="sldNum" sz="quarter" idx="12"/>
          </p:nvPr>
        </p:nvSpPr>
        <p:spPr/>
        <p:txBody>
          <a:body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21796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6F7884-36D4-4BA3-BFE9-F6BD25C4E18F}" type="datetime1">
              <a:rPr lang="en-US" smtClean="0"/>
              <a:t>2/17/2025</a:t>
            </a:fld>
            <a:endParaRPr lang="en-US" dirty="0"/>
          </a:p>
        </p:txBody>
      </p:sp>
      <p:sp>
        <p:nvSpPr>
          <p:cNvPr id="5" name="Footer Placeholder 4"/>
          <p:cNvSpPr>
            <a:spLocks noGrp="1"/>
          </p:cNvSpPr>
          <p:nvPr>
            <p:ph type="ftr" sz="quarter" idx="11"/>
          </p:nvPr>
        </p:nvSpPr>
        <p:spPr/>
        <p:txBody>
          <a:bodyPr/>
          <a:lstStyle/>
          <a:p>
            <a:r>
              <a:rPr lang="en-US" dirty="0"/>
              <a:t>NIT, DGP</a:t>
            </a:r>
          </a:p>
        </p:txBody>
      </p:sp>
      <p:sp>
        <p:nvSpPr>
          <p:cNvPr id="6" name="Slide Number Placeholder 5"/>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284461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57842F-52D2-4F7C-B07E-EC1663CDD593}" type="datetime1">
              <a:rPr lang="en-US" smtClean="0"/>
              <a:t>2/17/2025</a:t>
            </a:fld>
            <a:endParaRPr lang="en-US" dirty="0"/>
          </a:p>
        </p:txBody>
      </p:sp>
      <p:sp>
        <p:nvSpPr>
          <p:cNvPr id="6" name="Footer Placeholder 5"/>
          <p:cNvSpPr>
            <a:spLocks noGrp="1"/>
          </p:cNvSpPr>
          <p:nvPr>
            <p:ph type="ftr" sz="quarter" idx="11"/>
          </p:nvPr>
        </p:nvSpPr>
        <p:spPr/>
        <p:txBody>
          <a:bodyPr/>
          <a:lstStyle/>
          <a:p>
            <a:r>
              <a:rPr lang="en-US" dirty="0"/>
              <a:t>NIT, DGP</a:t>
            </a:r>
          </a:p>
        </p:txBody>
      </p:sp>
      <p:sp>
        <p:nvSpPr>
          <p:cNvPr id="7" name="Slide Number Placeholder 6"/>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1740264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7C7271-D883-423A-B58C-540E9E2DDD81}" type="datetime1">
              <a:rPr lang="en-US" smtClean="0"/>
              <a:t>2/17/2025</a:t>
            </a:fld>
            <a:endParaRPr lang="en-US" dirty="0"/>
          </a:p>
        </p:txBody>
      </p:sp>
      <p:sp>
        <p:nvSpPr>
          <p:cNvPr id="8" name="Footer Placeholder 7"/>
          <p:cNvSpPr>
            <a:spLocks noGrp="1"/>
          </p:cNvSpPr>
          <p:nvPr>
            <p:ph type="ftr" sz="quarter" idx="11"/>
          </p:nvPr>
        </p:nvSpPr>
        <p:spPr/>
        <p:txBody>
          <a:bodyPr/>
          <a:lstStyle/>
          <a:p>
            <a:r>
              <a:rPr lang="en-US" dirty="0"/>
              <a:t>NIT, DGP</a:t>
            </a:r>
          </a:p>
        </p:txBody>
      </p:sp>
      <p:sp>
        <p:nvSpPr>
          <p:cNvPr id="9" name="Slide Number Placeholder 8"/>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180635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3A4597-1BDF-428C-B6C5-86774DF040E3}" type="datetime1">
              <a:rPr lang="en-US" smtClean="0"/>
              <a:t>2/17/2025</a:t>
            </a:fld>
            <a:endParaRPr lang="en-US" dirty="0"/>
          </a:p>
        </p:txBody>
      </p:sp>
      <p:sp>
        <p:nvSpPr>
          <p:cNvPr id="4" name="Footer Placeholder 3"/>
          <p:cNvSpPr>
            <a:spLocks noGrp="1"/>
          </p:cNvSpPr>
          <p:nvPr>
            <p:ph type="ftr" sz="quarter" idx="11"/>
          </p:nvPr>
        </p:nvSpPr>
        <p:spPr/>
        <p:txBody>
          <a:bodyPr/>
          <a:lstStyle/>
          <a:p>
            <a:r>
              <a:rPr lang="en-US" dirty="0"/>
              <a:t>NIT, DGP</a:t>
            </a:r>
          </a:p>
        </p:txBody>
      </p:sp>
      <p:sp>
        <p:nvSpPr>
          <p:cNvPr id="5" name="Slide Number Placeholder 4"/>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549615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55B2FE-1B41-4533-BAE6-CDC98E78419B}" type="datetime1">
              <a:rPr lang="en-US" smtClean="0"/>
              <a:t>2/17/2025</a:t>
            </a:fld>
            <a:endParaRPr lang="en-US" dirty="0"/>
          </a:p>
        </p:txBody>
      </p:sp>
      <p:sp>
        <p:nvSpPr>
          <p:cNvPr id="3" name="Footer Placeholder 2"/>
          <p:cNvSpPr>
            <a:spLocks noGrp="1"/>
          </p:cNvSpPr>
          <p:nvPr>
            <p:ph type="ftr" sz="quarter" idx="11"/>
          </p:nvPr>
        </p:nvSpPr>
        <p:spPr/>
        <p:txBody>
          <a:bodyPr/>
          <a:lstStyle/>
          <a:p>
            <a:r>
              <a:rPr lang="en-US" dirty="0"/>
              <a:t>NIT, DGP</a:t>
            </a:r>
          </a:p>
        </p:txBody>
      </p:sp>
      <p:sp>
        <p:nvSpPr>
          <p:cNvPr id="4" name="Slide Number Placeholder 3"/>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676017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95DF9A-DBB5-4280-9E48-968EE8B4D640}" type="datetime1">
              <a:rPr lang="en-US" smtClean="0"/>
              <a:t>2/17/2025</a:t>
            </a:fld>
            <a:endParaRPr lang="en-US" dirty="0"/>
          </a:p>
        </p:txBody>
      </p:sp>
      <p:sp>
        <p:nvSpPr>
          <p:cNvPr id="6" name="Footer Placeholder 5"/>
          <p:cNvSpPr>
            <a:spLocks noGrp="1"/>
          </p:cNvSpPr>
          <p:nvPr>
            <p:ph type="ftr" sz="quarter" idx="11"/>
          </p:nvPr>
        </p:nvSpPr>
        <p:spPr/>
        <p:txBody>
          <a:bodyPr/>
          <a:lstStyle/>
          <a:p>
            <a:r>
              <a:rPr lang="en-US" dirty="0"/>
              <a:t>NIT, DGP</a:t>
            </a:r>
          </a:p>
        </p:txBody>
      </p:sp>
      <p:sp>
        <p:nvSpPr>
          <p:cNvPr id="7" name="Slide Number Placeholder 6"/>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406964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3C7DB-D520-424A-82E4-55E116394A15}" type="datetime1">
              <a:rPr lang="en-US" smtClean="0"/>
              <a:t>2/17/2025</a:t>
            </a:fld>
            <a:endParaRPr lang="en-US" dirty="0"/>
          </a:p>
        </p:txBody>
      </p:sp>
      <p:sp>
        <p:nvSpPr>
          <p:cNvPr id="6" name="Footer Placeholder 5"/>
          <p:cNvSpPr>
            <a:spLocks noGrp="1"/>
          </p:cNvSpPr>
          <p:nvPr>
            <p:ph type="ftr" sz="quarter" idx="11"/>
          </p:nvPr>
        </p:nvSpPr>
        <p:spPr/>
        <p:txBody>
          <a:bodyPr/>
          <a:lstStyle/>
          <a:p>
            <a:r>
              <a:rPr lang="en-US" dirty="0"/>
              <a:t>NIT, DGP</a:t>
            </a:r>
          </a:p>
        </p:txBody>
      </p:sp>
      <p:sp>
        <p:nvSpPr>
          <p:cNvPr id="7" name="Slide Number Placeholder 6"/>
          <p:cNvSpPr>
            <a:spLocks noGrp="1"/>
          </p:cNvSpPr>
          <p:nvPr>
            <p:ph type="sldNum" sz="quarter" idx="12"/>
          </p:nvPr>
        </p:nvSpPr>
        <p:spPr/>
        <p:txBody>
          <a:bodyPr/>
          <a:lstStyle/>
          <a:p>
            <a:fld id="{21C81659-8E36-4307-B7D4-50E4642CC70F}" type="slidenum">
              <a:rPr lang="en-US" smtClean="0"/>
              <a:t>‹#›</a:t>
            </a:fld>
            <a:endParaRPr lang="en-US" dirty="0"/>
          </a:p>
        </p:txBody>
      </p:sp>
    </p:spTree>
    <p:extLst>
      <p:ext uri="{BB962C8B-B14F-4D97-AF65-F5344CB8AC3E}">
        <p14:creationId xmlns:p14="http://schemas.microsoft.com/office/powerpoint/2010/main" val="2455632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59DC90-7389-4842-BC27-AAC7F841A49A}" type="datetime1">
              <a:rPr lang="en-US" smtClean="0"/>
              <a:t>2/17/2025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NIT, DGP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81659-8E36-4307-B7D4-50E4642CC70F}" type="slidenum">
              <a:rPr lang="en-US" smtClean="0"/>
              <a:t>‹#›</a:t>
            </a:fld>
            <a:endParaRPr lang="en-US" dirty="0"/>
          </a:p>
        </p:txBody>
      </p:sp>
    </p:spTree>
    <p:extLst>
      <p:ext uri="{BB962C8B-B14F-4D97-AF65-F5344CB8AC3E}">
        <p14:creationId xmlns:p14="http://schemas.microsoft.com/office/powerpoint/2010/main" val="3175199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317FCA-E3F8-410B-8603-A668FE50E430}" type="datetime1">
              <a:rPr lang="en-US" smtClean="0">
                <a:solidFill>
                  <a:prstClr val="black">
                    <a:tint val="75000"/>
                  </a:prstClr>
                </a:solidFill>
              </a:rPr>
              <a:t>2/17/2025</a:t>
            </a:fld>
            <a:endParaRPr lang="en-IN"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solidFill>
                  <a:prstClr val="black">
                    <a:tint val="75000"/>
                  </a:prstClr>
                </a:solidFill>
              </a:rPr>
              <a:t>NIT, DGP</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426FD-6EE0-4F62-AA97-73BD08E95594}"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50152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s://www.selenium.dev/"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selenium.dev/documentation/webdriver/browser/navigation/" TargetMode="Externa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hyperlink" Target="https://www.selenium.dev/documentation/webdriver/browser/" TargetMode="Externa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selenium.dev/documentation/webdriver/waits/" TargetMode="Externa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hyperlink" Target="https://www.selenium.dev/documentation/webdriver/elemen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selenium.dev/documentation/webdriver/elements/interactions/" TargetMode="Externa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hyperlink" Target="https://www.selenium.dev/documentation/webdriver/elements/informatio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selenium.dev/documentation/webdriver/elements/locators/" TargetMode="Externa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hyperlink" Target="https://www.selenium.dev/documentation/webdriver/elements/select_lists/" TargetMode="External"/><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wiremock.org/" TargetMode="External"/><Relationship Id="rId3" Type="http://schemas.openxmlformats.org/officeDocument/2006/relationships/hyperlink" Target="https://testng.org/doc/" TargetMode="External"/><Relationship Id="rId7" Type="http://schemas.openxmlformats.org/officeDocument/2006/relationships/hyperlink" Target="https://docs.pytest.org/en/7.1.x/" TargetMode="External"/><Relationship Id="rId12" Type="http://schemas.openxmlformats.org/officeDocument/2006/relationships/hyperlink" Target="https://cucumber.io/" TargetMode="External"/><Relationship Id="rId17" Type="http://schemas.openxmlformats.org/officeDocument/2006/relationships/hyperlink" Target="https://appium.io/" TargetMode="External"/><Relationship Id="rId2" Type="http://schemas.openxmlformats.org/officeDocument/2006/relationships/hyperlink" Target="https://junit.org/junit5/" TargetMode="External"/><Relationship Id="rId16" Type="http://schemas.openxmlformats.org/officeDocument/2006/relationships/hyperlink" Target="https://playwright.dev/" TargetMode="External"/><Relationship Id="rId1" Type="http://schemas.openxmlformats.org/officeDocument/2006/relationships/slideLayout" Target="../slideLayouts/slideLayout13.xml"/><Relationship Id="rId6" Type="http://schemas.openxmlformats.org/officeDocument/2006/relationships/hyperlink" Target="https://nunit.org/" TargetMode="External"/><Relationship Id="rId11" Type="http://schemas.openxmlformats.org/officeDocument/2006/relationships/hyperlink" Target="https://docs.pact.io/" TargetMode="External"/><Relationship Id="rId5" Type="http://schemas.openxmlformats.org/officeDocument/2006/relationships/hyperlink" Target="https://jestjs.io/" TargetMode="External"/><Relationship Id="rId15" Type="http://schemas.openxmlformats.org/officeDocument/2006/relationships/hyperlink" Target="https://www.cypress.io/" TargetMode="External"/><Relationship Id="rId10" Type="http://schemas.openxmlformats.org/officeDocument/2006/relationships/hyperlink" Target="https://rest-assured.io/" TargetMode="External"/><Relationship Id="rId4" Type="http://schemas.openxmlformats.org/officeDocument/2006/relationships/hyperlink" Target="https://site.mockito.org/" TargetMode="External"/><Relationship Id="rId9" Type="http://schemas.openxmlformats.org/officeDocument/2006/relationships/hyperlink" Target="https://www.postman.com/" TargetMode="External"/><Relationship Id="rId14" Type="http://schemas.openxmlformats.org/officeDocument/2006/relationships/hyperlink" Target="https://www.selenium.dev/"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hyperlink" Target="https://cucumber.io/docs/guides/10-minute-tutorial/?lang=java" TargetMode="Externa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selenium.dev/" TargetMode="External"/><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hyperlink" Target="https://appium.io/" TargetMode="External"/><Relationship Id="rId5" Type="http://schemas.openxmlformats.org/officeDocument/2006/relationships/hyperlink" Target="https://playwright.dev/" TargetMode="External"/><Relationship Id="rId4" Type="http://schemas.openxmlformats.org/officeDocument/2006/relationships/hyperlink" Target="https://www.cypress.io/"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ctrTitle"/>
          </p:nvPr>
        </p:nvSpPr>
        <p:spPr>
          <a:xfrm>
            <a:off x="463103" y="1587856"/>
            <a:ext cx="11397803" cy="3567449"/>
          </a:xfrm>
        </p:spPr>
        <p:txBody>
          <a:bodyPr>
            <a:normAutofit/>
          </a:bodyPr>
          <a:lstStyle/>
          <a:p>
            <a:r>
              <a:rPr lang="en-IN" dirty="0">
                <a:solidFill>
                  <a:srgbClr val="0070C0"/>
                </a:solidFill>
                <a:latin typeface="Bahnschrift SemiBold SemiConden" panose="020B0502040204020203" pitchFamily="34" charset="0"/>
                <a:ea typeface="Tahoma" panose="020B0604030504040204" pitchFamily="34" charset="0"/>
                <a:cs typeface="Tahoma" panose="020B0604030504040204" pitchFamily="34" charset="0"/>
              </a:rPr>
              <a:t>Software Testing</a:t>
            </a:r>
            <a:br>
              <a:rPr lang="en-IN" dirty="0">
                <a:solidFill>
                  <a:srgbClr val="0070C0"/>
                </a:solidFill>
                <a:latin typeface="Bahnschrift SemiBold SemiConden" panose="020B0502040204020203" pitchFamily="34" charset="0"/>
                <a:ea typeface="Tahoma" panose="020B0604030504040204" pitchFamily="34" charset="0"/>
                <a:cs typeface="Tahoma" panose="020B0604030504040204" pitchFamily="34" charset="0"/>
              </a:rPr>
            </a:br>
            <a:r>
              <a:rPr lang="en-IN" dirty="0">
                <a:solidFill>
                  <a:srgbClr val="0070C0"/>
                </a:solidFill>
                <a:latin typeface="Bahnschrift SemiBold SemiConden" panose="020B0502040204020203" pitchFamily="34" charset="0"/>
                <a:ea typeface="Tahoma" panose="020B0604030504040204" pitchFamily="34" charset="0"/>
                <a:cs typeface="Tahoma" panose="020B0604030504040204" pitchFamily="34" charset="0"/>
              </a:rPr>
              <a:t>Course’s Code: </a:t>
            </a:r>
            <a:r>
              <a:rPr lang="vi-VN" dirty="0">
                <a:solidFill>
                  <a:srgbClr val="0070C0"/>
                </a:solidFill>
                <a:latin typeface="Bahnschrift SemiBold SemiConden" panose="020B0502040204020203" pitchFamily="34" charset="0"/>
              </a:rPr>
              <a:t>CSE 453</a:t>
            </a:r>
            <a:br>
              <a:rPr lang="en-US" dirty="0">
                <a:solidFill>
                  <a:srgbClr val="0070C0"/>
                </a:solidFill>
                <a:latin typeface="Bahnschrift SemiBold SemiConden" panose="020B0502040204020203" pitchFamily="34" charset="0"/>
              </a:rPr>
            </a:br>
            <a:r>
              <a:rPr lang="en-US" dirty="0">
                <a:solidFill>
                  <a:srgbClr val="0070C0"/>
                </a:solidFill>
                <a:latin typeface="Bahnschrift SemiBold SemiConden" panose="020B0502040204020203" pitchFamily="34" charset="0"/>
              </a:rPr>
              <a:t>Automated Tool support for Testing</a:t>
            </a:r>
            <a:br>
              <a:rPr lang="en-US" dirty="0">
                <a:solidFill>
                  <a:srgbClr val="0070C0"/>
                </a:solidFill>
                <a:latin typeface="Bahnschrift SemiBold SemiConden" panose="020B0502040204020203" pitchFamily="34" charset="0"/>
              </a:rPr>
            </a:br>
            <a:r>
              <a:rPr lang="en-US" dirty="0">
                <a:solidFill>
                  <a:srgbClr val="0070C0"/>
                </a:solidFill>
                <a:latin typeface="Bahnschrift SemiBold SemiConden" panose="020B0502040204020203" pitchFamily="34" charset="0"/>
              </a:rPr>
              <a:t>[Chapter 5]</a:t>
            </a:r>
            <a:endParaRPr lang="en-IN" dirty="0">
              <a:solidFill>
                <a:srgbClr val="0070C0"/>
              </a:solidFill>
              <a:latin typeface="Bahnschrift SemiBold SemiConden" panose="020B0502040204020203"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2617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Effectively Test a Website Application?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347730" y="841552"/>
            <a:ext cx="11629622" cy="4893647"/>
          </a:xfrm>
          <a:prstGeom prst="rect">
            <a:avLst/>
          </a:prstGeom>
        </p:spPr>
        <p:txBody>
          <a:bodyPr wrap="square">
            <a:spAutoFit/>
          </a:bodyPr>
          <a:lstStyle/>
          <a:p>
            <a:pPr marL="342900" indent="-342900">
              <a:buFont typeface="Wingdings" panose="05000000000000000000" pitchFamily="2" charset="2"/>
              <a:buChar char="q"/>
            </a:pPr>
            <a:r>
              <a:rPr lang="en-US" sz="2400" b="1" dirty="0">
                <a:solidFill>
                  <a:srgbClr val="081D36"/>
                </a:solidFill>
                <a:latin typeface="Times New Roman" panose="02020603050405020304" pitchFamily="18" charset="0"/>
                <a:cs typeface="Times New Roman" panose="02020603050405020304" pitchFamily="18" charset="0"/>
              </a:rPr>
              <a:t>Rigorously carry out cross-browser compatibility testing</a:t>
            </a:r>
          </a:p>
          <a:p>
            <a:endParaRPr lang="en-US" sz="2400" b="1" dirty="0">
              <a:solidFill>
                <a:srgbClr val="081D3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dirty="0">
                <a:solidFill>
                  <a:srgbClr val="081D36"/>
                </a:solidFill>
                <a:latin typeface="Times New Roman" panose="02020603050405020304" pitchFamily="18" charset="0"/>
                <a:cs typeface="Times New Roman" panose="02020603050405020304" pitchFamily="18" charset="0"/>
              </a:rPr>
              <a:t>Define and select key parameters for usability tests</a:t>
            </a:r>
          </a:p>
          <a:p>
            <a:pPr marL="342900" indent="-342900">
              <a:buFont typeface="Wingdings" panose="05000000000000000000" pitchFamily="2" charset="2"/>
              <a:buChar char="q"/>
            </a:pPr>
            <a:endParaRPr lang="en-US" sz="2400" b="1" dirty="0">
              <a:solidFill>
                <a:srgbClr val="081D3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dirty="0">
                <a:solidFill>
                  <a:srgbClr val="081D36"/>
                </a:solidFill>
                <a:latin typeface="Times New Roman" panose="02020603050405020304" pitchFamily="18" charset="0"/>
                <a:cs typeface="Times New Roman" panose="02020603050405020304" pitchFamily="18" charset="0"/>
              </a:rPr>
              <a:t>Execute performance tests under various conditions</a:t>
            </a:r>
          </a:p>
          <a:p>
            <a:pPr marL="342900" indent="-342900">
              <a:buFont typeface="Wingdings" panose="05000000000000000000" pitchFamily="2" charset="2"/>
              <a:buChar char="q"/>
            </a:pPr>
            <a:endParaRPr lang="en-US" sz="2400" b="1" dirty="0">
              <a:solidFill>
                <a:srgbClr val="081D3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dirty="0">
                <a:solidFill>
                  <a:srgbClr val="081D36"/>
                </a:solidFill>
                <a:latin typeface="Times New Roman" panose="02020603050405020304" pitchFamily="18" charset="0"/>
                <a:cs typeface="Times New Roman" panose="02020603050405020304" pitchFamily="18" charset="0"/>
              </a:rPr>
              <a:t>Apply tests to all elements, third-party, and extensions of the web app</a:t>
            </a:r>
          </a:p>
          <a:p>
            <a:pPr marL="342900" indent="-342900">
              <a:buFont typeface="Wingdings" panose="05000000000000000000" pitchFamily="2" charset="2"/>
              <a:buChar char="q"/>
            </a:pPr>
            <a:endParaRPr lang="en-US" sz="2400" b="1" dirty="0">
              <a:solidFill>
                <a:srgbClr val="081D3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dirty="0">
                <a:solidFill>
                  <a:srgbClr val="081D36"/>
                </a:solidFill>
                <a:latin typeface="Times New Roman" panose="02020603050405020304" pitchFamily="18" charset="0"/>
                <a:cs typeface="Times New Roman" panose="02020603050405020304" pitchFamily="18" charset="0"/>
              </a:rPr>
              <a:t>Ensure load tests are incrementally performed</a:t>
            </a:r>
          </a:p>
          <a:p>
            <a:pPr marL="342900" indent="-342900">
              <a:buFont typeface="Wingdings" panose="05000000000000000000" pitchFamily="2" charset="2"/>
              <a:buChar char="q"/>
            </a:pPr>
            <a:endParaRPr lang="en-US" sz="2400" b="1" dirty="0">
              <a:solidFill>
                <a:srgbClr val="081D3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dirty="0">
                <a:solidFill>
                  <a:srgbClr val="081D36"/>
                </a:solidFill>
                <a:latin typeface="Times New Roman" panose="02020603050405020304" pitchFamily="18" charset="0"/>
                <a:cs typeface="Times New Roman" panose="02020603050405020304" pitchFamily="18" charset="0"/>
              </a:rPr>
              <a:t>Incorporate exploratory testing into the software development lifecycle</a:t>
            </a:r>
          </a:p>
          <a:p>
            <a:endParaRPr lang="en-US" sz="2400" b="1" dirty="0">
              <a:solidFill>
                <a:srgbClr val="081D3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dirty="0">
                <a:solidFill>
                  <a:srgbClr val="081D36"/>
                </a:solidFill>
                <a:latin typeface="Times New Roman" panose="02020603050405020304" pitchFamily="18" charset="0"/>
                <a:cs typeface="Times New Roman" panose="02020603050405020304" pitchFamily="18" charset="0"/>
              </a:rPr>
              <a:t>Involve the development team throughout the testing process</a:t>
            </a:r>
          </a:p>
        </p:txBody>
      </p:sp>
    </p:spTree>
    <p:extLst>
      <p:ext uri="{BB962C8B-B14F-4D97-AF65-F5344CB8AC3E}">
        <p14:creationId xmlns:p14="http://schemas.microsoft.com/office/powerpoint/2010/main" val="74322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Selenium </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281189" y="990023"/>
            <a:ext cx="11629622" cy="5262979"/>
          </a:xfrm>
          <a:prstGeom prst="rect">
            <a:avLst/>
          </a:prstGeom>
        </p:spPr>
        <p:txBody>
          <a:bodyPr wrap="square">
            <a:spAutoFit/>
          </a:bodyPr>
          <a:lstStyle/>
          <a:p>
            <a:pPr marL="342900" indent="-342900">
              <a:buFont typeface="Wingdings" panose="05000000000000000000" pitchFamily="2" charset="2"/>
              <a:buChar char="q"/>
            </a:pPr>
            <a:r>
              <a:rPr lang="en-US" sz="2400" b="1" dirty="0">
                <a:solidFill>
                  <a:srgbClr val="081D36"/>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Primarily </a:t>
            </a:r>
            <a:r>
              <a:rPr lang="en-US" sz="2400" b="1" dirty="0">
                <a:latin typeface="Times New Roman" panose="02020603050405020304" pitchFamily="18" charset="0"/>
                <a:cs typeface="Times New Roman" panose="02020603050405020304" pitchFamily="18" charset="0"/>
              </a:rPr>
              <a:t>Selenium</a:t>
            </a:r>
            <a:r>
              <a:rPr lang="en-US" sz="2400" dirty="0">
                <a:latin typeface="Times New Roman" panose="02020603050405020304" pitchFamily="18" charset="0"/>
                <a:cs typeface="Times New Roman" panose="02020603050405020304" pitchFamily="18" charset="0"/>
              </a:rPr>
              <a:t> is for </a:t>
            </a:r>
            <a:r>
              <a:rPr lang="en-US" sz="2400" b="1" dirty="0">
                <a:latin typeface="Times New Roman" panose="02020603050405020304" pitchFamily="18" charset="0"/>
                <a:cs typeface="Times New Roman" panose="02020603050405020304" pitchFamily="18" charset="0"/>
              </a:rPr>
              <a:t>automating web applications for testing purposes</a:t>
            </a:r>
            <a:r>
              <a:rPr lang="en-US" sz="2400" dirty="0">
                <a:latin typeface="Times New Roman" panose="02020603050405020304" pitchFamily="18" charset="0"/>
                <a:cs typeface="Times New Roman" panose="02020603050405020304" pitchFamily="18" charset="0"/>
              </a:rPr>
              <a:t>. The principle use is </a:t>
            </a:r>
            <a:r>
              <a:rPr lang="en-US" sz="2400" b="1" dirty="0">
                <a:latin typeface="Times New Roman" panose="02020603050405020304" pitchFamily="18" charset="0"/>
                <a:cs typeface="Times New Roman" panose="02020603050405020304" pitchFamily="18" charset="0"/>
              </a:rPr>
              <a:t>front-end(UI) testing of websites.</a:t>
            </a:r>
            <a:endParaRPr lang="en-US" sz="2400" dirty="0">
              <a:latin typeface="Times New Roman" panose="02020603050405020304" pitchFamily="18" charset="0"/>
              <a:cs typeface="Times New Roman" panose="02020603050405020304" pitchFamily="18" charset="0"/>
            </a:endParaRPr>
          </a:p>
          <a:p>
            <a:pPr marL="1261872"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Boring </a:t>
            </a:r>
            <a:r>
              <a:rPr lang="en-US" sz="2400" b="1" dirty="0">
                <a:latin typeface="Times New Roman" panose="02020603050405020304" pitchFamily="18" charset="0"/>
                <a:cs typeface="Times New Roman" panose="02020603050405020304" pitchFamily="18" charset="0"/>
              </a:rPr>
              <a:t>web-based administration </a:t>
            </a:r>
            <a:r>
              <a:rPr lang="en-US" sz="2400" dirty="0">
                <a:latin typeface="Times New Roman" panose="02020603050405020304" pitchFamily="18" charset="0"/>
                <a:cs typeface="Times New Roman" panose="02020603050405020304" pitchFamily="18" charset="0"/>
              </a:rPr>
              <a:t>tasks can (and should) also be automated as well.</a:t>
            </a:r>
          </a:p>
          <a:p>
            <a:pPr marL="1261872"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This is one kind of </a:t>
            </a:r>
            <a:r>
              <a:rPr lang="en-US" sz="2400" b="1" dirty="0">
                <a:latin typeface="Times New Roman" panose="02020603050405020304" pitchFamily="18" charset="0"/>
                <a:cs typeface="Times New Roman" panose="02020603050405020304" pitchFamily="18" charset="0"/>
              </a:rPr>
              <a:t>end-to-end testing tool</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Selenium </a:t>
            </a:r>
            <a:r>
              <a:rPr lang="en-US" sz="2400" b="1" dirty="0">
                <a:latin typeface="Times New Roman" panose="02020603050405020304" pitchFamily="18" charset="0"/>
                <a:cs typeface="Times New Roman" panose="02020603050405020304" pitchFamily="18" charset="0"/>
              </a:rPr>
              <a:t>automates web browsers</a:t>
            </a:r>
            <a:r>
              <a:rPr lang="en-US" sz="2400" dirty="0">
                <a:latin typeface="Times New Roman" panose="02020603050405020304" pitchFamily="18" charset="0"/>
                <a:cs typeface="Times New Roman" panose="02020603050405020304" pitchFamily="18" charset="0"/>
              </a:rPr>
              <a:t>. It is most famous for enabling rapid, repeatable web-app testing, which allows developers to ship new releases faster and with confidence.</a:t>
            </a:r>
          </a:p>
          <a:p>
            <a:pPr marL="342900" indent="-3429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Selenium </a:t>
            </a:r>
            <a:r>
              <a:rPr lang="en-US" sz="2400" b="1" dirty="0">
                <a:latin typeface="Times New Roman" panose="02020603050405020304" pitchFamily="18" charset="0"/>
                <a:cs typeface="Times New Roman" panose="02020603050405020304" pitchFamily="18" charset="0"/>
              </a:rPr>
              <a:t>is an umbrella project for a range of tools </a:t>
            </a:r>
            <a:r>
              <a:rPr lang="en-US" sz="2400" dirty="0">
                <a:latin typeface="Times New Roman" panose="02020603050405020304" pitchFamily="18" charset="0"/>
                <a:cs typeface="Times New Roman" panose="02020603050405020304" pitchFamily="18" charset="0"/>
              </a:rPr>
              <a:t>and libraries that enable and support </a:t>
            </a:r>
            <a:r>
              <a:rPr lang="en-US" sz="2400" b="1" dirty="0">
                <a:latin typeface="Times New Roman" panose="02020603050405020304" pitchFamily="18" charset="0"/>
                <a:cs typeface="Times New Roman" panose="02020603050405020304" pitchFamily="18" charset="0"/>
              </a:rPr>
              <a:t>the automation of web browsers</a:t>
            </a:r>
          </a:p>
          <a:p>
            <a:pPr marL="342900" indent="-3429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This is the official website of Selenium : </a:t>
            </a:r>
            <a:r>
              <a:rPr lang="en-US" sz="2400" b="1" dirty="0">
                <a:latin typeface="Times New Roman" panose="02020603050405020304" pitchFamily="18" charset="0"/>
                <a:cs typeface="Times New Roman" panose="02020603050405020304" pitchFamily="18" charset="0"/>
                <a:hlinkClick r:id="rId2"/>
              </a:rPr>
              <a:t>https://www.selenium.dev/</a:t>
            </a:r>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Selenium is an Open Source project</a:t>
            </a:r>
          </a:p>
        </p:txBody>
      </p:sp>
    </p:spTree>
    <p:extLst>
      <p:ext uri="{BB962C8B-B14F-4D97-AF65-F5344CB8AC3E}">
        <p14:creationId xmlns:p14="http://schemas.microsoft.com/office/powerpoint/2010/main" val="374478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Selenium </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124617" y="3227780"/>
            <a:ext cx="7028075" cy="461665"/>
          </a:xfrm>
          <a:prstGeom prst="rect">
            <a:avLst/>
          </a:prstGeom>
        </p:spPr>
        <p:txBody>
          <a:bodyPr wrap="square">
            <a:spAutoFit/>
          </a:bodyPr>
          <a:lstStyle/>
          <a:p>
            <a:pPr marL="342900" indent="-342900">
              <a:buFont typeface="Wingdings" panose="05000000000000000000" pitchFamily="2" charset="2"/>
              <a:buChar char="q"/>
            </a:pPr>
            <a:r>
              <a:rPr lang="en-US" sz="2400" b="1" dirty="0">
                <a:solidFill>
                  <a:srgbClr val="081D36"/>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Supports different OS: Windows,  Mac,   Linux</a:t>
            </a:r>
          </a:p>
        </p:txBody>
      </p:sp>
      <p:grpSp>
        <p:nvGrpSpPr>
          <p:cNvPr id="18" name="Group 17"/>
          <p:cNvGrpSpPr/>
          <p:nvPr/>
        </p:nvGrpSpPr>
        <p:grpSpPr>
          <a:xfrm>
            <a:off x="3638654" y="5257887"/>
            <a:ext cx="8004271" cy="1219402"/>
            <a:chOff x="3276816" y="1672549"/>
            <a:chExt cx="8004271" cy="1219402"/>
          </a:xfrm>
        </p:grpSpPr>
        <p:pic>
          <p:nvPicPr>
            <p:cNvPr id="10" name="Picture 9"/>
            <p:cNvPicPr>
              <a:picLocks noChangeAspect="1"/>
            </p:cNvPicPr>
            <p:nvPr/>
          </p:nvPicPr>
          <p:blipFill>
            <a:blip r:embed="rId2"/>
            <a:stretch>
              <a:fillRect/>
            </a:stretch>
          </p:blipFill>
          <p:spPr>
            <a:xfrm>
              <a:off x="3276816" y="1748951"/>
              <a:ext cx="1257300" cy="1143000"/>
            </a:xfrm>
            <a:prstGeom prst="rect">
              <a:avLst/>
            </a:prstGeom>
          </p:spPr>
        </p:pic>
        <p:pic>
          <p:nvPicPr>
            <p:cNvPr id="11" name="Picture 10"/>
            <p:cNvPicPr>
              <a:picLocks noChangeAspect="1"/>
            </p:cNvPicPr>
            <p:nvPr/>
          </p:nvPicPr>
          <p:blipFill>
            <a:blip r:embed="rId3"/>
            <a:stretch>
              <a:fillRect/>
            </a:stretch>
          </p:blipFill>
          <p:spPr>
            <a:xfrm>
              <a:off x="4484675" y="1748951"/>
              <a:ext cx="1219200" cy="1028700"/>
            </a:xfrm>
            <a:prstGeom prst="rect">
              <a:avLst/>
            </a:prstGeom>
          </p:spPr>
        </p:pic>
        <p:pic>
          <p:nvPicPr>
            <p:cNvPr id="12" name="Picture 11"/>
            <p:cNvPicPr>
              <a:picLocks noChangeAspect="1"/>
            </p:cNvPicPr>
            <p:nvPr/>
          </p:nvPicPr>
          <p:blipFill>
            <a:blip r:embed="rId4"/>
            <a:stretch>
              <a:fillRect/>
            </a:stretch>
          </p:blipFill>
          <p:spPr>
            <a:xfrm>
              <a:off x="5717523" y="1752909"/>
              <a:ext cx="1238250" cy="990600"/>
            </a:xfrm>
            <a:prstGeom prst="rect">
              <a:avLst/>
            </a:prstGeom>
          </p:spPr>
        </p:pic>
        <p:pic>
          <p:nvPicPr>
            <p:cNvPr id="13" name="Picture 12"/>
            <p:cNvPicPr>
              <a:picLocks noChangeAspect="1"/>
            </p:cNvPicPr>
            <p:nvPr/>
          </p:nvPicPr>
          <p:blipFill>
            <a:blip r:embed="rId5"/>
            <a:stretch>
              <a:fillRect/>
            </a:stretch>
          </p:blipFill>
          <p:spPr>
            <a:xfrm>
              <a:off x="6891272" y="1750191"/>
              <a:ext cx="1323975" cy="990600"/>
            </a:xfrm>
            <a:prstGeom prst="rect">
              <a:avLst/>
            </a:prstGeom>
          </p:spPr>
        </p:pic>
        <p:pic>
          <p:nvPicPr>
            <p:cNvPr id="14" name="Picture 13"/>
            <p:cNvPicPr>
              <a:picLocks noChangeAspect="1"/>
            </p:cNvPicPr>
            <p:nvPr/>
          </p:nvPicPr>
          <p:blipFill>
            <a:blip r:embed="rId6"/>
            <a:stretch>
              <a:fillRect/>
            </a:stretch>
          </p:blipFill>
          <p:spPr>
            <a:xfrm>
              <a:off x="8150652" y="1715411"/>
              <a:ext cx="1285875" cy="1028700"/>
            </a:xfrm>
            <a:prstGeom prst="rect">
              <a:avLst/>
            </a:prstGeom>
          </p:spPr>
        </p:pic>
        <p:pic>
          <p:nvPicPr>
            <p:cNvPr id="15" name="Picture 14"/>
            <p:cNvPicPr>
              <a:picLocks noChangeAspect="1"/>
            </p:cNvPicPr>
            <p:nvPr/>
          </p:nvPicPr>
          <p:blipFill>
            <a:blip r:embed="rId7"/>
            <a:stretch>
              <a:fillRect/>
            </a:stretch>
          </p:blipFill>
          <p:spPr>
            <a:xfrm>
              <a:off x="10119037" y="1672549"/>
              <a:ext cx="1162050" cy="1114425"/>
            </a:xfrm>
            <a:prstGeom prst="rect">
              <a:avLst/>
            </a:prstGeom>
          </p:spPr>
        </p:pic>
      </p:grpSp>
      <p:sp>
        <p:nvSpPr>
          <p:cNvPr id="17" name="Rectangle 16"/>
          <p:cNvSpPr/>
          <p:nvPr/>
        </p:nvSpPr>
        <p:spPr>
          <a:xfrm>
            <a:off x="124616" y="4910454"/>
            <a:ext cx="11968645" cy="430887"/>
          </a:xfrm>
          <a:prstGeom prst="rect">
            <a:avLst/>
          </a:prstGeom>
        </p:spPr>
        <p:txBody>
          <a:bodyPr wrap="square">
            <a:spAutoFit/>
          </a:bodyPr>
          <a:lstStyle/>
          <a:p>
            <a:pPr marL="342900" indent="-342900">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Supports different browsers: Edge,     Chrome,      Opera,        Firefox,      Safari,      Internet Explorer </a:t>
            </a:r>
            <a:endParaRPr lang="en-US" sz="2200" dirty="0"/>
          </a:p>
        </p:txBody>
      </p:sp>
      <p:grpSp>
        <p:nvGrpSpPr>
          <p:cNvPr id="23" name="Group 22"/>
          <p:cNvGrpSpPr/>
          <p:nvPr/>
        </p:nvGrpSpPr>
        <p:grpSpPr>
          <a:xfrm>
            <a:off x="6146584" y="3526633"/>
            <a:ext cx="3715837" cy="1187722"/>
            <a:chOff x="3543300" y="1257050"/>
            <a:chExt cx="3715837" cy="1187722"/>
          </a:xfrm>
        </p:grpSpPr>
        <p:pic>
          <p:nvPicPr>
            <p:cNvPr id="20" name="Picture 19"/>
            <p:cNvPicPr>
              <a:picLocks noChangeAspect="1"/>
            </p:cNvPicPr>
            <p:nvPr/>
          </p:nvPicPr>
          <p:blipFill>
            <a:blip r:embed="rId8"/>
            <a:stretch>
              <a:fillRect/>
            </a:stretch>
          </p:blipFill>
          <p:spPr>
            <a:xfrm>
              <a:off x="6411412" y="1414971"/>
              <a:ext cx="847725" cy="962025"/>
            </a:xfrm>
            <a:prstGeom prst="rect">
              <a:avLst/>
            </a:prstGeom>
          </p:spPr>
        </p:pic>
        <p:pic>
          <p:nvPicPr>
            <p:cNvPr id="21" name="Picture 20"/>
            <p:cNvPicPr>
              <a:picLocks noChangeAspect="1"/>
            </p:cNvPicPr>
            <p:nvPr/>
          </p:nvPicPr>
          <p:blipFill>
            <a:blip r:embed="rId9"/>
            <a:stretch>
              <a:fillRect/>
            </a:stretch>
          </p:blipFill>
          <p:spPr>
            <a:xfrm>
              <a:off x="3543300" y="1377972"/>
              <a:ext cx="1314450" cy="1066800"/>
            </a:xfrm>
            <a:prstGeom prst="rect">
              <a:avLst/>
            </a:prstGeom>
          </p:spPr>
        </p:pic>
        <p:pic>
          <p:nvPicPr>
            <p:cNvPr id="22" name="Picture 21"/>
            <p:cNvPicPr>
              <a:picLocks noChangeAspect="1"/>
            </p:cNvPicPr>
            <p:nvPr/>
          </p:nvPicPr>
          <p:blipFill>
            <a:blip r:embed="rId10"/>
            <a:stretch>
              <a:fillRect/>
            </a:stretch>
          </p:blipFill>
          <p:spPr>
            <a:xfrm>
              <a:off x="4857750" y="1257050"/>
              <a:ext cx="1238250" cy="1114425"/>
            </a:xfrm>
            <a:prstGeom prst="rect">
              <a:avLst/>
            </a:prstGeom>
          </p:spPr>
        </p:pic>
      </p:grpSp>
      <p:grpSp>
        <p:nvGrpSpPr>
          <p:cNvPr id="24" name="Group 23"/>
          <p:cNvGrpSpPr/>
          <p:nvPr/>
        </p:nvGrpSpPr>
        <p:grpSpPr>
          <a:xfrm>
            <a:off x="703038" y="1578754"/>
            <a:ext cx="9293272" cy="1583341"/>
            <a:chOff x="804527" y="4988533"/>
            <a:chExt cx="9293272" cy="1583341"/>
          </a:xfrm>
        </p:grpSpPr>
        <p:pic>
          <p:nvPicPr>
            <p:cNvPr id="25" name="Picture 24"/>
            <p:cNvPicPr>
              <a:picLocks noChangeAspect="1"/>
            </p:cNvPicPr>
            <p:nvPr/>
          </p:nvPicPr>
          <p:blipFill>
            <a:blip r:embed="rId11"/>
            <a:stretch>
              <a:fillRect/>
            </a:stretch>
          </p:blipFill>
          <p:spPr>
            <a:xfrm>
              <a:off x="804527" y="5200274"/>
              <a:ext cx="1619250" cy="1371600"/>
            </a:xfrm>
            <a:prstGeom prst="rect">
              <a:avLst/>
            </a:prstGeom>
          </p:spPr>
        </p:pic>
        <p:pic>
          <p:nvPicPr>
            <p:cNvPr id="26" name="Picture 25"/>
            <p:cNvPicPr>
              <a:picLocks noChangeAspect="1"/>
            </p:cNvPicPr>
            <p:nvPr/>
          </p:nvPicPr>
          <p:blipFill>
            <a:blip r:embed="rId12"/>
            <a:stretch>
              <a:fillRect/>
            </a:stretch>
          </p:blipFill>
          <p:spPr>
            <a:xfrm>
              <a:off x="2717442" y="5082517"/>
              <a:ext cx="1519709" cy="1307459"/>
            </a:xfrm>
            <a:prstGeom prst="rect">
              <a:avLst/>
            </a:prstGeom>
          </p:spPr>
        </p:pic>
        <p:pic>
          <p:nvPicPr>
            <p:cNvPr id="27" name="Picture 26"/>
            <p:cNvPicPr>
              <a:picLocks noChangeAspect="1"/>
            </p:cNvPicPr>
            <p:nvPr/>
          </p:nvPicPr>
          <p:blipFill>
            <a:blip r:embed="rId13"/>
            <a:stretch>
              <a:fillRect/>
            </a:stretch>
          </p:blipFill>
          <p:spPr>
            <a:xfrm>
              <a:off x="4648200" y="5059971"/>
              <a:ext cx="1447800" cy="1352550"/>
            </a:xfrm>
            <a:prstGeom prst="rect">
              <a:avLst/>
            </a:prstGeom>
          </p:spPr>
        </p:pic>
        <p:pic>
          <p:nvPicPr>
            <p:cNvPr id="28" name="Picture 27"/>
            <p:cNvPicPr>
              <a:picLocks noChangeAspect="1"/>
            </p:cNvPicPr>
            <p:nvPr/>
          </p:nvPicPr>
          <p:blipFill>
            <a:blip r:embed="rId14"/>
            <a:stretch>
              <a:fillRect/>
            </a:stretch>
          </p:blipFill>
          <p:spPr>
            <a:xfrm>
              <a:off x="6725857" y="4988533"/>
              <a:ext cx="1409700" cy="1495425"/>
            </a:xfrm>
            <a:prstGeom prst="rect">
              <a:avLst/>
            </a:prstGeom>
          </p:spPr>
        </p:pic>
        <p:pic>
          <p:nvPicPr>
            <p:cNvPr id="29" name="Picture 28"/>
            <p:cNvPicPr>
              <a:picLocks noChangeAspect="1"/>
            </p:cNvPicPr>
            <p:nvPr/>
          </p:nvPicPr>
          <p:blipFill>
            <a:blip r:embed="rId15"/>
            <a:stretch>
              <a:fillRect/>
            </a:stretch>
          </p:blipFill>
          <p:spPr>
            <a:xfrm>
              <a:off x="8678574" y="5043850"/>
              <a:ext cx="1419225" cy="1466850"/>
            </a:xfrm>
            <a:prstGeom prst="rect">
              <a:avLst/>
            </a:prstGeom>
          </p:spPr>
        </p:pic>
      </p:grpSp>
      <p:sp>
        <p:nvSpPr>
          <p:cNvPr id="30" name="Rectangle 29"/>
          <p:cNvSpPr/>
          <p:nvPr/>
        </p:nvSpPr>
        <p:spPr>
          <a:xfrm>
            <a:off x="212522" y="991185"/>
            <a:ext cx="6978192" cy="461665"/>
          </a:xfrm>
          <a:prstGeom prst="rect">
            <a:avLst/>
          </a:prstGeom>
        </p:spPr>
        <p:txBody>
          <a:bodyPr wrap="non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Selenium  supports several programming languages:</a:t>
            </a:r>
          </a:p>
        </p:txBody>
      </p:sp>
    </p:spTree>
    <p:extLst>
      <p:ext uri="{BB962C8B-B14F-4D97-AF65-F5344CB8AC3E}">
        <p14:creationId xmlns:p14="http://schemas.microsoft.com/office/powerpoint/2010/main" val="357320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Selenium </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30" name="Rectangle 29"/>
          <p:cNvSpPr/>
          <p:nvPr/>
        </p:nvSpPr>
        <p:spPr>
          <a:xfrm>
            <a:off x="212522" y="991185"/>
            <a:ext cx="7600157" cy="461665"/>
          </a:xfrm>
          <a:prstGeom prst="rect">
            <a:avLst/>
          </a:prstGeom>
        </p:spPr>
        <p:txBody>
          <a:bodyPr wrap="none">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Three kinds of products are come under Selenium project</a:t>
            </a:r>
          </a:p>
        </p:txBody>
      </p:sp>
      <p:pic>
        <p:nvPicPr>
          <p:cNvPr id="3" name="Picture 2"/>
          <p:cNvPicPr>
            <a:picLocks noChangeAspect="1"/>
          </p:cNvPicPr>
          <p:nvPr/>
        </p:nvPicPr>
        <p:blipFill>
          <a:blip r:embed="rId2"/>
          <a:stretch>
            <a:fillRect/>
          </a:stretch>
        </p:blipFill>
        <p:spPr>
          <a:xfrm>
            <a:off x="51713" y="2099256"/>
            <a:ext cx="11845045" cy="3690920"/>
          </a:xfrm>
          <a:prstGeom prst="rect">
            <a:avLst/>
          </a:prstGeom>
        </p:spPr>
      </p:pic>
      <p:pic>
        <p:nvPicPr>
          <p:cNvPr id="31" name="Picture 30"/>
          <p:cNvPicPr>
            <a:picLocks noChangeAspect="1"/>
          </p:cNvPicPr>
          <p:nvPr/>
        </p:nvPicPr>
        <p:blipFill rotWithShape="1">
          <a:blip r:embed="rId2"/>
          <a:srcRect r="67927"/>
          <a:stretch/>
        </p:blipFill>
        <p:spPr>
          <a:xfrm>
            <a:off x="51714" y="2041365"/>
            <a:ext cx="3799070" cy="3690920"/>
          </a:xfrm>
          <a:prstGeom prst="rect">
            <a:avLst/>
          </a:prstGeom>
        </p:spPr>
      </p:pic>
    </p:spTree>
    <p:extLst>
      <p:ext uri="{BB962C8B-B14F-4D97-AF65-F5344CB8AC3E}">
        <p14:creationId xmlns:p14="http://schemas.microsoft.com/office/powerpoint/2010/main" val="238937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Selenium 4</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stretch>
            <a:fillRect/>
          </a:stretch>
        </p:blipFill>
        <p:spPr>
          <a:xfrm>
            <a:off x="1185996" y="1110534"/>
            <a:ext cx="10134534" cy="4897501"/>
          </a:xfrm>
          <a:prstGeom prst="rect">
            <a:avLst/>
          </a:prstGeom>
        </p:spPr>
      </p:pic>
    </p:spTree>
    <p:extLst>
      <p:ext uri="{BB962C8B-B14F-4D97-AF65-F5344CB8AC3E}">
        <p14:creationId xmlns:p14="http://schemas.microsoft.com/office/powerpoint/2010/main" val="2111917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Selenium 4</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Rectangle 4"/>
          <p:cNvSpPr/>
          <p:nvPr/>
        </p:nvSpPr>
        <p:spPr>
          <a:xfrm>
            <a:off x="13252" y="854443"/>
            <a:ext cx="12178748" cy="5847755"/>
          </a:xfrm>
          <a:prstGeom prst="rect">
            <a:avLst/>
          </a:prstGeom>
        </p:spPr>
        <p:txBody>
          <a:bodyPr wrap="square">
            <a:spAutoFit/>
          </a:bodyPr>
          <a:lstStyle/>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first component has 2 parts combined into one — </a:t>
            </a:r>
            <a:r>
              <a:rPr lang="en-US" sz="2200" b="1" dirty="0">
                <a:solidFill>
                  <a:srgbClr val="C00000"/>
                </a:solidFill>
                <a:latin typeface="Times New Roman" panose="02020603050405020304" pitchFamily="18" charset="0"/>
                <a:cs typeface="Times New Roman" panose="02020603050405020304" pitchFamily="18" charset="0"/>
              </a:rPr>
              <a:t>Selenium Client </a:t>
            </a:r>
            <a:r>
              <a:rPr lang="en-US" sz="2200" b="1" dirty="0">
                <a:latin typeface="Times New Roman" panose="02020603050405020304" pitchFamily="18" charset="0"/>
                <a:cs typeface="Times New Roman" panose="02020603050405020304" pitchFamily="18" charset="0"/>
              </a:rPr>
              <a:t>is a separate part and </a:t>
            </a:r>
            <a:r>
              <a:rPr lang="en-US" sz="2200" b="1" dirty="0" err="1">
                <a:solidFill>
                  <a:srgbClr val="C00000"/>
                </a:solidFill>
                <a:latin typeface="Times New Roman" panose="02020603050405020304" pitchFamily="18" charset="0"/>
                <a:cs typeface="Times New Roman" panose="02020603050405020304" pitchFamily="18" charset="0"/>
              </a:rPr>
              <a:t>WebDriver</a:t>
            </a:r>
            <a:r>
              <a:rPr lang="en-US" sz="2200" b="1" dirty="0">
                <a:latin typeface="Times New Roman" panose="02020603050405020304" pitchFamily="18" charset="0"/>
                <a:cs typeface="Times New Roman" panose="02020603050405020304" pitchFamily="18" charset="0"/>
              </a:rPr>
              <a:t> Language Bindings is a different part.</a:t>
            </a:r>
            <a:endParaRPr lang="en-US" sz="2200" dirty="0">
              <a:latin typeface="Times New Roman" panose="02020603050405020304" pitchFamily="18" charset="0"/>
              <a:cs typeface="Times New Roman" panose="02020603050405020304" pitchFamily="18" charset="0"/>
            </a:endParaRPr>
          </a:p>
          <a:p>
            <a:pPr marL="512064">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Selenium is an API that has commands for automating our browser.</a:t>
            </a:r>
          </a:p>
          <a:p>
            <a:pPr marL="512064">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WebDriver</a:t>
            </a:r>
            <a:r>
              <a:rPr lang="en-US" sz="2200" dirty="0">
                <a:latin typeface="Times New Roman" panose="02020603050405020304" pitchFamily="18" charset="0"/>
                <a:cs typeface="Times New Roman" panose="02020603050405020304" pitchFamily="18" charset="0"/>
              </a:rPr>
              <a:t> talks to the web browser through a browser driver. All the languages have their own bindings. Bindings mean the same commands written for Java is also written for C#, Python, Ruby, and JavaScript.</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second component is Browser Drivers, and we see it has 2 functions</a:t>
            </a:r>
            <a:r>
              <a:rPr lang="en-US" sz="2200" b="1" dirty="0">
                <a:solidFill>
                  <a:srgbClr val="2C3E50"/>
                </a:solidFill>
                <a:latin typeface="Times New Roman" panose="02020603050405020304" pitchFamily="18" charset="0"/>
                <a:cs typeface="Times New Roman" panose="02020603050405020304" pitchFamily="18" charset="0"/>
              </a:rPr>
              <a:t>.</a:t>
            </a:r>
            <a:endParaRPr lang="en-US" sz="2200" dirty="0">
              <a:solidFill>
                <a:srgbClr val="2C3E50"/>
              </a:solidFill>
              <a:latin typeface="Times New Roman" panose="02020603050405020304" pitchFamily="18" charset="0"/>
              <a:cs typeface="Times New Roman" panose="02020603050405020304" pitchFamily="18" charset="0"/>
            </a:endParaRPr>
          </a:p>
          <a:p>
            <a:pPr marL="512064">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first function </a:t>
            </a:r>
            <a:r>
              <a:rPr lang="en-US" sz="2200" dirty="0">
                <a:solidFill>
                  <a:srgbClr val="C00000"/>
                </a:solidFill>
                <a:latin typeface="Times New Roman" panose="02020603050405020304" pitchFamily="18" charset="0"/>
                <a:cs typeface="Times New Roman" panose="02020603050405020304" pitchFamily="18" charset="0"/>
              </a:rPr>
              <a:t>receives a request from Selenium Client and </a:t>
            </a:r>
            <a:r>
              <a:rPr lang="en-US" sz="2200" dirty="0" err="1">
                <a:solidFill>
                  <a:srgbClr val="C00000"/>
                </a:solidFill>
                <a:latin typeface="Times New Roman" panose="02020603050405020304" pitchFamily="18" charset="0"/>
                <a:cs typeface="Times New Roman" panose="02020603050405020304" pitchFamily="18" charset="0"/>
              </a:rPr>
              <a:t>WebDriver</a:t>
            </a:r>
            <a:r>
              <a:rPr lang="en-US" sz="2200" dirty="0">
                <a:solidFill>
                  <a:srgbClr val="C00000"/>
                </a:solidFill>
                <a:latin typeface="Times New Roman" panose="02020603050405020304" pitchFamily="18" charset="0"/>
                <a:cs typeface="Times New Roman" panose="02020603050405020304" pitchFamily="18" charset="0"/>
              </a:rPr>
              <a:t> Language Bindings</a:t>
            </a:r>
            <a:r>
              <a:rPr lang="en-US" sz="2200" dirty="0">
                <a:latin typeface="Times New Roman" panose="02020603050405020304" pitchFamily="18" charset="0"/>
                <a:cs typeface="Times New Roman" panose="02020603050405020304" pitchFamily="18" charset="0"/>
              </a:rPr>
              <a:t>, then passes that request to the browser. A driver is also known as a proxy, which has the responsibility for controlling the browser.</a:t>
            </a:r>
          </a:p>
          <a:p>
            <a:pPr marL="512064">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second function is to </a:t>
            </a:r>
            <a:r>
              <a:rPr lang="en-US" sz="2200" dirty="0">
                <a:solidFill>
                  <a:srgbClr val="C00000"/>
                </a:solidFill>
                <a:latin typeface="Times New Roman" panose="02020603050405020304" pitchFamily="18" charset="0"/>
                <a:cs typeface="Times New Roman" panose="02020603050405020304" pitchFamily="18" charset="0"/>
              </a:rPr>
              <a:t>return a response from the browser back to the Selenium Client and </a:t>
            </a:r>
            <a:r>
              <a:rPr lang="en-US" sz="2200" dirty="0" err="1">
                <a:solidFill>
                  <a:srgbClr val="C00000"/>
                </a:solidFill>
                <a:latin typeface="Times New Roman" panose="02020603050405020304" pitchFamily="18" charset="0"/>
                <a:cs typeface="Times New Roman" panose="02020603050405020304" pitchFamily="18" charset="0"/>
              </a:rPr>
              <a:t>WebDriver</a:t>
            </a:r>
            <a:r>
              <a:rPr lang="en-US" sz="2200" dirty="0">
                <a:solidFill>
                  <a:srgbClr val="C00000"/>
                </a:solidFill>
                <a:latin typeface="Times New Roman" panose="02020603050405020304" pitchFamily="18" charset="0"/>
                <a:cs typeface="Times New Roman" panose="02020603050405020304" pitchFamily="18" charset="0"/>
              </a:rPr>
              <a:t> Language Bindings</a:t>
            </a:r>
            <a:r>
              <a:rPr lang="en-US" sz="2200" dirty="0">
                <a:latin typeface="Times New Roman" panose="02020603050405020304" pitchFamily="18" charset="0"/>
                <a:cs typeface="Times New Roman" panose="02020603050405020304" pitchFamily="18" charset="0"/>
              </a:rPr>
              <a:t>. All the drivers use a W3C </a:t>
            </a:r>
            <a:r>
              <a:rPr lang="en-US" sz="2200" dirty="0" err="1">
                <a:latin typeface="Times New Roman" panose="02020603050405020304" pitchFamily="18" charset="0"/>
                <a:cs typeface="Times New Roman" panose="02020603050405020304" pitchFamily="18" charset="0"/>
              </a:rPr>
              <a:t>WebDriver</a:t>
            </a:r>
            <a:r>
              <a:rPr lang="en-US" sz="2200" dirty="0">
                <a:latin typeface="Times New Roman" panose="02020603050405020304" pitchFamily="18" charset="0"/>
                <a:cs typeface="Times New Roman" panose="02020603050405020304" pitchFamily="18" charset="0"/>
              </a:rPr>
              <a:t> Protocol, and most of them are created by the browser vendors.</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third component is Web Browsers</a:t>
            </a:r>
            <a:r>
              <a:rPr lang="en-US" sz="2200" b="1" dirty="0">
                <a:solidFill>
                  <a:srgbClr val="2C3E50"/>
                </a:solidFill>
                <a:latin typeface="Times New Roman" panose="02020603050405020304" pitchFamily="18" charset="0"/>
                <a:cs typeface="Times New Roman" panose="02020603050405020304" pitchFamily="18" charset="0"/>
              </a:rPr>
              <a:t>.</a:t>
            </a:r>
            <a:endParaRPr lang="en-US" sz="2200" dirty="0">
              <a:solidFill>
                <a:srgbClr val="2C3E50"/>
              </a:solidFill>
              <a:latin typeface="Times New Roman" panose="02020603050405020304" pitchFamily="18" charset="0"/>
              <a:cs typeface="Times New Roman" panose="02020603050405020304" pitchFamily="18" charset="0"/>
            </a:endParaRPr>
          </a:p>
          <a:p>
            <a:pPr marL="512064"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is where all of the Selenium commands are performed.</a:t>
            </a:r>
          </a:p>
          <a:p>
            <a:pPr marL="512064"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Here's the process. The browser receives a performance request and sends back a response to the driver.</a:t>
            </a: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66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Set Up Selenium 4 </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3" name="TextBox 2"/>
          <p:cNvSpPr txBox="1"/>
          <p:nvPr/>
        </p:nvSpPr>
        <p:spPr>
          <a:xfrm>
            <a:off x="128229" y="990023"/>
            <a:ext cx="8574157" cy="526297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 We need to create a maven project. In this course, We will use</a:t>
            </a:r>
          </a:p>
          <a:p>
            <a:pPr marL="285750" indent="-285750">
              <a:buFont typeface="Wingdings" panose="05000000000000000000" pitchFamily="2" charset="2"/>
              <a:buChar char="Ø"/>
            </a:pPr>
            <a:endParaRPr lang="en-US" sz="2400" dirty="0"/>
          </a:p>
          <a:p>
            <a:pPr marL="1261872" indent="-342900">
              <a:buFont typeface="Wingdings" panose="05000000000000000000" pitchFamily="2" charset="2"/>
              <a:buChar char="q"/>
            </a:pPr>
            <a:r>
              <a:rPr lang="en-US" sz="2400" dirty="0"/>
              <a:t>Selenium-java : Programming Language to write test scripts</a:t>
            </a:r>
          </a:p>
          <a:p>
            <a:pPr marL="1261872" indent="-342900">
              <a:buFont typeface="Wingdings" panose="05000000000000000000" pitchFamily="2" charset="2"/>
              <a:buChar char="q"/>
            </a:pPr>
            <a:endParaRPr lang="en-US" sz="2400" dirty="0"/>
          </a:p>
          <a:p>
            <a:pPr marL="918972"/>
            <a:endParaRPr lang="en-US" sz="2400" dirty="0"/>
          </a:p>
          <a:p>
            <a:pPr marL="1261872" indent="-342900">
              <a:buFont typeface="Wingdings" panose="05000000000000000000" pitchFamily="2" charset="2"/>
              <a:buChar char="q"/>
            </a:pPr>
            <a:r>
              <a:rPr lang="en-US" sz="2400" dirty="0"/>
              <a:t>Eclipse: IDE to compile and run scripts</a:t>
            </a:r>
          </a:p>
          <a:p>
            <a:pPr marL="1261872" indent="-342900">
              <a:buFont typeface="Wingdings" panose="05000000000000000000" pitchFamily="2" charset="2"/>
              <a:buChar char="q"/>
            </a:pPr>
            <a:endParaRPr lang="en-US" sz="2400" dirty="0"/>
          </a:p>
          <a:p>
            <a:pPr marL="918972"/>
            <a:endParaRPr lang="en-US" sz="2400" dirty="0"/>
          </a:p>
          <a:p>
            <a:pPr marL="1261872" indent="-342900">
              <a:buFont typeface="Wingdings" panose="05000000000000000000" pitchFamily="2" charset="2"/>
              <a:buChar char="q"/>
            </a:pPr>
            <a:r>
              <a:rPr lang="en-US" sz="2400" dirty="0"/>
              <a:t> </a:t>
            </a:r>
            <a:r>
              <a:rPr lang="en-US" sz="2400" dirty="0" err="1"/>
              <a:t>WebDriverManager</a:t>
            </a:r>
            <a:r>
              <a:rPr lang="en-US" sz="2400" dirty="0"/>
              <a:t>: Automated driver management and other helper features for Selenium </a:t>
            </a:r>
            <a:r>
              <a:rPr lang="en-US" sz="2400" dirty="0" err="1"/>
              <a:t>WebDriver</a:t>
            </a:r>
            <a:r>
              <a:rPr lang="en-US" sz="2400" dirty="0"/>
              <a:t> in Java</a:t>
            </a:r>
          </a:p>
          <a:p>
            <a:pPr marL="1261872" indent="-342900">
              <a:buFont typeface="Wingdings" panose="05000000000000000000" pitchFamily="2" charset="2"/>
              <a:buChar char="q"/>
            </a:pPr>
            <a:endParaRPr lang="en-US" sz="2400" dirty="0"/>
          </a:p>
          <a:p>
            <a:pPr marL="918972"/>
            <a:endParaRPr lang="en-US" sz="2400" dirty="0"/>
          </a:p>
          <a:p>
            <a:pPr marL="1261872" indent="-342900">
              <a:buFont typeface="Wingdings" panose="05000000000000000000" pitchFamily="2" charset="2"/>
              <a:buChar char="q"/>
            </a:pPr>
            <a:r>
              <a:rPr lang="en-US" sz="2400" dirty="0"/>
              <a:t> Junit5: Execution of codes in Test Cases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4177" y="2774414"/>
            <a:ext cx="920953" cy="920953"/>
          </a:xfrm>
          <a:prstGeom prst="rect">
            <a:avLst/>
          </a:prstGeom>
        </p:spPr>
      </p:pic>
      <p:grpSp>
        <p:nvGrpSpPr>
          <p:cNvPr id="5" name="Group 4"/>
          <p:cNvGrpSpPr/>
          <p:nvPr/>
        </p:nvGrpSpPr>
        <p:grpSpPr>
          <a:xfrm>
            <a:off x="8954177" y="1218035"/>
            <a:ext cx="2874250" cy="1154417"/>
            <a:chOff x="9426779" y="1057349"/>
            <a:chExt cx="2874250" cy="1154417"/>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1707" y="1057349"/>
              <a:ext cx="1609322" cy="107288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6779" y="1198629"/>
              <a:ext cx="1013137" cy="1013137"/>
            </a:xfrm>
            <a:prstGeom prst="rect">
              <a:avLst/>
            </a:prstGeom>
          </p:spPr>
        </p:pic>
      </p:grpSp>
      <p:pic>
        <p:nvPicPr>
          <p:cNvPr id="10" name="Picture 9"/>
          <p:cNvPicPr>
            <a:picLocks noChangeAspect="1"/>
          </p:cNvPicPr>
          <p:nvPr/>
        </p:nvPicPr>
        <p:blipFill>
          <a:blip r:embed="rId5"/>
          <a:stretch>
            <a:fillRect/>
          </a:stretch>
        </p:blipFill>
        <p:spPr>
          <a:xfrm>
            <a:off x="9087097" y="3903682"/>
            <a:ext cx="1001182" cy="114680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2386" y="5336294"/>
            <a:ext cx="2078538" cy="1204847"/>
          </a:xfrm>
          <a:prstGeom prst="rect">
            <a:avLst/>
          </a:prstGeom>
        </p:spPr>
      </p:pic>
    </p:spTree>
    <p:extLst>
      <p:ext uri="{BB962C8B-B14F-4D97-AF65-F5344CB8AC3E}">
        <p14:creationId xmlns:p14="http://schemas.microsoft.com/office/powerpoint/2010/main" val="1511162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Maven Dependency for Selenium 4 </a:t>
            </a:r>
            <a:r>
              <a:rPr lang="en-US" dirty="0" err="1"/>
              <a:t>webdriver</a:t>
            </a:r>
            <a:r>
              <a:rPr lang="en-US" dirty="0"/>
              <a:t> </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10" name="TextBox 9"/>
          <p:cNvSpPr txBox="1"/>
          <p:nvPr/>
        </p:nvSpPr>
        <p:spPr>
          <a:xfrm>
            <a:off x="442174" y="940952"/>
            <a:ext cx="11307651" cy="830997"/>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 We will add the Maven Dependencies for </a:t>
            </a:r>
            <a:r>
              <a:rPr lang="en-US" sz="2400" dirty="0">
                <a:solidFill>
                  <a:srgbClr val="0070C0"/>
                </a:solidFill>
              </a:rPr>
              <a:t>Selenium-Java</a:t>
            </a:r>
            <a:r>
              <a:rPr lang="en-US" sz="2400" dirty="0"/>
              <a:t>, </a:t>
            </a:r>
            <a:r>
              <a:rPr lang="en-US" sz="2400" dirty="0">
                <a:solidFill>
                  <a:srgbClr val="0070C0"/>
                </a:solidFill>
              </a:rPr>
              <a:t>Web Driver Manager </a:t>
            </a:r>
            <a:r>
              <a:rPr lang="en-US" sz="2400" dirty="0"/>
              <a:t>and </a:t>
            </a:r>
            <a:r>
              <a:rPr lang="en-US" sz="2400" dirty="0">
                <a:solidFill>
                  <a:srgbClr val="0070C0"/>
                </a:solidFill>
              </a:rPr>
              <a:t>Junit5</a:t>
            </a:r>
          </a:p>
        </p:txBody>
      </p:sp>
      <p:pic>
        <p:nvPicPr>
          <p:cNvPr id="5" name="Picture 4"/>
          <p:cNvPicPr>
            <a:picLocks noChangeAspect="1"/>
          </p:cNvPicPr>
          <p:nvPr/>
        </p:nvPicPr>
        <p:blipFill>
          <a:blip r:embed="rId2"/>
          <a:stretch>
            <a:fillRect/>
          </a:stretch>
        </p:blipFill>
        <p:spPr>
          <a:xfrm>
            <a:off x="380999" y="1929490"/>
            <a:ext cx="5715000" cy="1390650"/>
          </a:xfrm>
          <a:prstGeom prst="rect">
            <a:avLst/>
          </a:prstGeom>
        </p:spPr>
      </p:pic>
      <p:pic>
        <p:nvPicPr>
          <p:cNvPr id="9" name="Picture 8"/>
          <p:cNvPicPr>
            <a:picLocks noChangeAspect="1"/>
          </p:cNvPicPr>
          <p:nvPr/>
        </p:nvPicPr>
        <p:blipFill>
          <a:blip r:embed="rId3"/>
          <a:stretch>
            <a:fillRect/>
          </a:stretch>
        </p:blipFill>
        <p:spPr>
          <a:xfrm>
            <a:off x="6268277" y="3230031"/>
            <a:ext cx="5819775" cy="1638300"/>
          </a:xfrm>
          <a:prstGeom prst="rect">
            <a:avLst/>
          </a:prstGeom>
        </p:spPr>
      </p:pic>
      <p:pic>
        <p:nvPicPr>
          <p:cNvPr id="12" name="Picture 11"/>
          <p:cNvPicPr>
            <a:picLocks noChangeAspect="1"/>
          </p:cNvPicPr>
          <p:nvPr/>
        </p:nvPicPr>
        <p:blipFill>
          <a:blip r:embed="rId4"/>
          <a:stretch>
            <a:fillRect/>
          </a:stretch>
        </p:blipFill>
        <p:spPr>
          <a:xfrm>
            <a:off x="457199" y="4868331"/>
            <a:ext cx="5638800" cy="1295400"/>
          </a:xfrm>
          <a:prstGeom prst="rect">
            <a:avLst/>
          </a:prstGeom>
        </p:spPr>
      </p:pic>
    </p:spTree>
    <p:extLst>
      <p:ext uri="{BB962C8B-B14F-4D97-AF65-F5344CB8AC3E}">
        <p14:creationId xmlns:p14="http://schemas.microsoft.com/office/powerpoint/2010/main" val="4244755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009"/>
            <a:ext cx="12192000" cy="671153"/>
          </a:xfrm>
        </p:spPr>
        <p:txBody>
          <a:bodyPr/>
          <a:lstStyle/>
          <a:p>
            <a:r>
              <a:rPr lang="en-US" dirty="0"/>
              <a:t>1</a:t>
            </a:r>
            <a:r>
              <a:rPr lang="en-US" baseline="30000" dirty="0"/>
              <a:t>st</a:t>
            </a:r>
            <a:r>
              <a:rPr lang="en-US" dirty="0"/>
              <a:t> Test using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10" name="TextBox 9"/>
          <p:cNvSpPr txBox="1"/>
          <p:nvPr/>
        </p:nvSpPr>
        <p:spPr>
          <a:xfrm>
            <a:off x="158849" y="5476401"/>
            <a:ext cx="5988528"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 </a:t>
            </a:r>
            <a:r>
              <a:rPr lang="en-US" sz="2400" dirty="0">
                <a:solidFill>
                  <a:srgbClr val="0070C0"/>
                </a:solidFill>
              </a:rPr>
              <a:t>Step 3</a:t>
            </a:r>
            <a:r>
              <a:rPr lang="en-US" sz="2400" dirty="0"/>
              <a:t>: The session will be started. This step will be implemented under @</a:t>
            </a:r>
            <a:r>
              <a:rPr lang="en-US" sz="2400" dirty="0" err="1"/>
              <a:t>BeforeEach</a:t>
            </a:r>
            <a:endParaRPr lang="en-US" sz="2400" dirty="0">
              <a:solidFill>
                <a:srgbClr val="0070C0"/>
              </a:solidFill>
            </a:endParaRPr>
          </a:p>
          <a:p>
            <a:endParaRPr lang="en-US" sz="2400" dirty="0">
              <a:solidFill>
                <a:srgbClr val="0070C0"/>
              </a:solidFill>
            </a:endParaRPr>
          </a:p>
        </p:txBody>
      </p:sp>
      <p:pic>
        <p:nvPicPr>
          <p:cNvPr id="5" name="Picture 4"/>
          <p:cNvPicPr>
            <a:picLocks noChangeAspect="1"/>
          </p:cNvPicPr>
          <p:nvPr/>
        </p:nvPicPr>
        <p:blipFill>
          <a:blip r:embed="rId2"/>
          <a:stretch>
            <a:fillRect/>
          </a:stretch>
        </p:blipFill>
        <p:spPr>
          <a:xfrm>
            <a:off x="3007926" y="4640705"/>
            <a:ext cx="6876850" cy="433976"/>
          </a:xfrm>
          <a:prstGeom prst="rect">
            <a:avLst/>
          </a:prstGeom>
        </p:spPr>
      </p:pic>
      <p:sp>
        <p:nvSpPr>
          <p:cNvPr id="9" name="TextBox 8"/>
          <p:cNvSpPr txBox="1"/>
          <p:nvPr/>
        </p:nvSpPr>
        <p:spPr>
          <a:xfrm>
            <a:off x="158849" y="1104468"/>
            <a:ext cx="7141467"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 Create a JUNIT class under the package of </a:t>
            </a:r>
            <a:r>
              <a:rPr lang="en-US" sz="2400" dirty="0" err="1"/>
              <a:t>src</a:t>
            </a:r>
            <a:r>
              <a:rPr lang="en-US" sz="2400" dirty="0"/>
              <a:t>/test/java folder</a:t>
            </a:r>
          </a:p>
          <a:p>
            <a:pPr marL="285750" indent="-285750">
              <a:buFont typeface="Wingdings" panose="05000000000000000000" pitchFamily="2" charset="2"/>
              <a:buChar char="Ø"/>
            </a:pPr>
            <a:r>
              <a:rPr lang="en-US" sz="2400" dirty="0">
                <a:solidFill>
                  <a:srgbClr val="0070C0"/>
                </a:solidFill>
              </a:rPr>
              <a:t> </a:t>
            </a:r>
            <a:r>
              <a:rPr lang="en-US" sz="2400" dirty="0"/>
              <a:t>This time check </a:t>
            </a:r>
            <a:r>
              <a:rPr lang="en-US" sz="2400" dirty="0" err="1"/>
              <a:t>BeforeAll</a:t>
            </a:r>
            <a:r>
              <a:rPr lang="en-US" sz="2400" dirty="0"/>
              <a:t>, Before Each, </a:t>
            </a:r>
            <a:r>
              <a:rPr lang="en-US" sz="2400" dirty="0" err="1"/>
              <a:t>AfterEach</a:t>
            </a:r>
            <a:r>
              <a:rPr lang="en-US" sz="2400" dirty="0"/>
              <a:t> method</a:t>
            </a:r>
          </a:p>
          <a:p>
            <a:pPr marL="285750" indent="-285750">
              <a:buFont typeface="Wingdings" panose="05000000000000000000" pitchFamily="2" charset="2"/>
              <a:buChar char="Ø"/>
            </a:pPr>
            <a:r>
              <a:rPr lang="en-US" sz="2400" dirty="0">
                <a:solidFill>
                  <a:srgbClr val="0070C0"/>
                </a:solidFill>
              </a:rPr>
              <a:t> Step 1: Create an object of </a:t>
            </a:r>
            <a:r>
              <a:rPr lang="en-US" sz="2400" dirty="0" err="1">
                <a:solidFill>
                  <a:srgbClr val="0070C0"/>
                </a:solidFill>
              </a:rPr>
              <a:t>WebDriver</a:t>
            </a:r>
            <a:r>
              <a:rPr lang="en-US" sz="2400" dirty="0">
                <a:solidFill>
                  <a:srgbClr val="0070C0"/>
                </a:solidFill>
              </a:rPr>
              <a:t> class</a:t>
            </a: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 Step 2: </a:t>
            </a:r>
            <a:r>
              <a:rPr lang="en-US" sz="2400" dirty="0"/>
              <a:t>Under @</a:t>
            </a:r>
            <a:r>
              <a:rPr lang="en-US" sz="2400" dirty="0" err="1"/>
              <a:t>BeforeAll</a:t>
            </a:r>
            <a:r>
              <a:rPr lang="en-US" sz="2400" dirty="0"/>
              <a:t>, setup the web driver manager. Let’s assume, we want to automate Chrome Browser</a:t>
            </a:r>
            <a:r>
              <a:rPr lang="en-US" sz="2400" dirty="0">
                <a:solidFill>
                  <a:srgbClr val="0070C0"/>
                </a:solidFill>
              </a:rPr>
              <a:t>.</a:t>
            </a:r>
          </a:p>
        </p:txBody>
      </p:sp>
      <p:pic>
        <p:nvPicPr>
          <p:cNvPr id="8" name="Picture 7"/>
          <p:cNvPicPr>
            <a:picLocks noChangeAspect="1"/>
          </p:cNvPicPr>
          <p:nvPr/>
        </p:nvPicPr>
        <p:blipFill>
          <a:blip r:embed="rId3"/>
          <a:stretch>
            <a:fillRect/>
          </a:stretch>
        </p:blipFill>
        <p:spPr>
          <a:xfrm>
            <a:off x="6345362" y="2563748"/>
            <a:ext cx="2673677" cy="497759"/>
          </a:xfrm>
          <a:prstGeom prst="rect">
            <a:avLst/>
          </a:prstGeom>
        </p:spPr>
      </p:pic>
      <p:sp>
        <p:nvSpPr>
          <p:cNvPr id="11" name="Rectangle 10"/>
          <p:cNvSpPr/>
          <p:nvPr/>
        </p:nvSpPr>
        <p:spPr>
          <a:xfrm>
            <a:off x="7423086" y="5891899"/>
            <a:ext cx="4040044" cy="369332"/>
          </a:xfrm>
          <a:prstGeom prst="rect">
            <a:avLst/>
          </a:prstGeom>
        </p:spPr>
        <p:txBody>
          <a:bodyPr wrap="square">
            <a:spAutoFit/>
          </a:bodyPr>
          <a:lstStyle/>
          <a:p>
            <a:r>
              <a:rPr lang="en-US" dirty="0">
                <a:solidFill>
                  <a:srgbClr val="0000C0"/>
                </a:solidFill>
                <a:latin typeface="Consolas" panose="020B0609020204030204" pitchFamily="49" charset="0"/>
              </a:rPr>
              <a:t>driver</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ChromeDriver</a:t>
            </a:r>
            <a:r>
              <a:rPr lang="en-US" b="1"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8946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009"/>
            <a:ext cx="12192000" cy="671153"/>
          </a:xfrm>
        </p:spPr>
        <p:txBody>
          <a:bodyPr/>
          <a:lstStyle/>
          <a:p>
            <a:r>
              <a:rPr lang="en-US" dirty="0"/>
              <a:t>1</a:t>
            </a:r>
            <a:r>
              <a:rPr lang="en-US" baseline="30000" dirty="0"/>
              <a:t>st</a:t>
            </a:r>
            <a:r>
              <a:rPr lang="en-US" dirty="0"/>
              <a:t> Test using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10" name="TextBox 9"/>
          <p:cNvSpPr txBox="1"/>
          <p:nvPr/>
        </p:nvSpPr>
        <p:spPr>
          <a:xfrm>
            <a:off x="107471" y="800806"/>
            <a:ext cx="11064111"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4: </a:t>
            </a:r>
            <a:r>
              <a:rPr lang="en-US" sz="2400" dirty="0"/>
              <a:t>Take actions on Browser. In this example, we are </a:t>
            </a:r>
            <a:r>
              <a:rPr lang="en-US" sz="2400" dirty="0">
                <a:solidFill>
                  <a:srgbClr val="002060"/>
                </a:solidFill>
                <a:hlinkClick r:id="rId2"/>
              </a:rPr>
              <a:t>navigating </a:t>
            </a:r>
            <a:r>
              <a:rPr lang="en-US" sz="2400" dirty="0"/>
              <a:t>to a web page. This step also can be implemented under @</a:t>
            </a:r>
            <a:r>
              <a:rPr lang="en-US" sz="2400" dirty="0" err="1"/>
              <a:t>BeforeEach</a:t>
            </a:r>
            <a:endParaRPr lang="en-US" sz="2400" dirty="0">
              <a:solidFill>
                <a:srgbClr val="0070C0"/>
              </a:solidFill>
            </a:endParaRPr>
          </a:p>
        </p:txBody>
      </p:sp>
      <p:pic>
        <p:nvPicPr>
          <p:cNvPr id="14" name="Picture 13"/>
          <p:cNvPicPr>
            <a:picLocks noChangeAspect="1"/>
          </p:cNvPicPr>
          <p:nvPr/>
        </p:nvPicPr>
        <p:blipFill>
          <a:blip r:embed="rId3"/>
          <a:stretch>
            <a:fillRect/>
          </a:stretch>
        </p:blipFill>
        <p:spPr>
          <a:xfrm>
            <a:off x="647733" y="1779523"/>
            <a:ext cx="10686242" cy="436810"/>
          </a:xfrm>
          <a:prstGeom prst="rect">
            <a:avLst/>
          </a:prstGeom>
        </p:spPr>
      </p:pic>
      <p:sp>
        <p:nvSpPr>
          <p:cNvPr id="15" name="TextBox 14"/>
          <p:cNvSpPr txBox="1"/>
          <p:nvPr/>
        </p:nvSpPr>
        <p:spPr>
          <a:xfrm>
            <a:off x="259871" y="2261319"/>
            <a:ext cx="1106411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4: </a:t>
            </a:r>
            <a:r>
              <a:rPr lang="en-US" sz="2400" dirty="0"/>
              <a:t>In this step, we will also do one more task that is to maximize the window.</a:t>
            </a:r>
          </a:p>
        </p:txBody>
      </p:sp>
      <p:pic>
        <p:nvPicPr>
          <p:cNvPr id="16" name="Picture 15"/>
          <p:cNvPicPr>
            <a:picLocks noChangeAspect="1"/>
          </p:cNvPicPr>
          <p:nvPr/>
        </p:nvPicPr>
        <p:blipFill>
          <a:blip r:embed="rId4"/>
          <a:stretch>
            <a:fillRect/>
          </a:stretch>
        </p:blipFill>
        <p:spPr>
          <a:xfrm>
            <a:off x="1023523" y="2812956"/>
            <a:ext cx="5328266" cy="440470"/>
          </a:xfrm>
          <a:prstGeom prst="rect">
            <a:avLst/>
          </a:prstGeom>
        </p:spPr>
      </p:pic>
      <p:sp>
        <p:nvSpPr>
          <p:cNvPr id="17" name="TextBox 16"/>
          <p:cNvSpPr txBox="1"/>
          <p:nvPr/>
        </p:nvSpPr>
        <p:spPr>
          <a:xfrm>
            <a:off x="107471" y="3927930"/>
            <a:ext cx="11064111"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5: </a:t>
            </a:r>
            <a:r>
              <a:rPr lang="en-US" sz="2400" dirty="0"/>
              <a:t>Request browser information. There are a bunch of types of </a:t>
            </a:r>
            <a:r>
              <a:rPr lang="en-US" sz="2400" dirty="0">
                <a:hlinkClick r:id="rId5"/>
              </a:rPr>
              <a:t>information about the browser </a:t>
            </a:r>
            <a:r>
              <a:rPr lang="en-US" sz="2400" dirty="0"/>
              <a:t>you can request, including window handles, browser size / position, cookies, alerts, etc. This step will be implemented under @Test.</a:t>
            </a:r>
          </a:p>
        </p:txBody>
      </p:sp>
      <p:sp>
        <p:nvSpPr>
          <p:cNvPr id="18" name="TextBox 17"/>
          <p:cNvSpPr txBox="1"/>
          <p:nvPr/>
        </p:nvSpPr>
        <p:spPr>
          <a:xfrm>
            <a:off x="1023523" y="3299826"/>
            <a:ext cx="11064111"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rgbClr val="0070C0"/>
                </a:solidFill>
              </a:rPr>
              <a:t>We can also automate full screen and custom size window of the page </a:t>
            </a:r>
            <a:endParaRPr lang="en-US" sz="2400" dirty="0"/>
          </a:p>
        </p:txBody>
      </p:sp>
      <p:pic>
        <p:nvPicPr>
          <p:cNvPr id="19" name="Picture 18"/>
          <p:cNvPicPr>
            <a:picLocks noChangeAspect="1"/>
          </p:cNvPicPr>
          <p:nvPr/>
        </p:nvPicPr>
        <p:blipFill>
          <a:blip r:embed="rId6"/>
          <a:stretch>
            <a:fillRect/>
          </a:stretch>
        </p:blipFill>
        <p:spPr>
          <a:xfrm>
            <a:off x="107471" y="5404666"/>
            <a:ext cx="5867607" cy="778025"/>
          </a:xfrm>
          <a:prstGeom prst="rect">
            <a:avLst/>
          </a:prstGeom>
        </p:spPr>
      </p:pic>
      <p:sp>
        <p:nvSpPr>
          <p:cNvPr id="20" name="TextBox 19"/>
          <p:cNvSpPr txBox="1"/>
          <p:nvPr/>
        </p:nvSpPr>
        <p:spPr>
          <a:xfrm>
            <a:off x="6555578" y="5404666"/>
            <a:ext cx="5314122"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In this example, we will test the title of the web page </a:t>
            </a:r>
            <a:endParaRPr lang="en-US" sz="2400" dirty="0"/>
          </a:p>
        </p:txBody>
      </p:sp>
    </p:spTree>
    <p:extLst>
      <p:ext uri="{BB962C8B-B14F-4D97-AF65-F5344CB8AC3E}">
        <p14:creationId xmlns:p14="http://schemas.microsoft.com/office/powerpoint/2010/main" val="314370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Chapter 5</a:t>
            </a:r>
          </a:p>
        </p:txBody>
      </p:sp>
      <p:sp>
        <p:nvSpPr>
          <p:cNvPr id="4" name="Date Placeholder 3"/>
          <p:cNvSpPr>
            <a:spLocks noGrp="1"/>
          </p:cNvSpPr>
          <p:nvPr>
            <p:ph type="dt" sz="half" idx="10"/>
          </p:nvPr>
        </p:nvSpPr>
        <p:spPr/>
        <p:txBody>
          <a:bodyPr/>
          <a:lstStyle/>
          <a:p>
            <a:fld id="{56C747F9-66C6-4921-B729-944F7209B526}"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1609859" y="2241332"/>
            <a:ext cx="8972281" cy="2246769"/>
          </a:xfrm>
          <a:prstGeom prst="rect">
            <a:avLst/>
          </a:prstGeom>
          <a:noFill/>
        </p:spPr>
        <p:txBody>
          <a:bodyPr wrap="square" rtlCol="0">
            <a:spAutoFit/>
          </a:bodyPr>
          <a:lstStyle/>
          <a:p>
            <a:r>
              <a:rPr lang="nl-NL" sz="2800" b="1" dirty="0"/>
              <a:t>Chapter 5. </a:t>
            </a:r>
            <a:r>
              <a:rPr lang="en-US" sz="2800" b="1" dirty="0"/>
              <a:t>Automated Tool support for Testing                                                                                 </a:t>
            </a:r>
          </a:p>
          <a:p>
            <a:r>
              <a:rPr lang="en-US" sz="2800" dirty="0">
                <a:solidFill>
                  <a:schemeClr val="bg1">
                    <a:lumMod val="85000"/>
                  </a:schemeClr>
                </a:solidFill>
              </a:rPr>
              <a:t>5.1  Automated Mock Framework</a:t>
            </a:r>
          </a:p>
          <a:p>
            <a:r>
              <a:rPr lang="en-US" sz="2800" dirty="0">
                <a:solidFill>
                  <a:schemeClr val="bg1">
                    <a:lumMod val="85000"/>
                  </a:schemeClr>
                </a:solidFill>
              </a:rPr>
              <a:t>5.2  API Testing</a:t>
            </a:r>
          </a:p>
          <a:p>
            <a:r>
              <a:rPr lang="en-US" sz="2800" dirty="0">
                <a:solidFill>
                  <a:srgbClr val="0070C0"/>
                </a:solidFill>
              </a:rPr>
              <a:t>5.3  Web Testing</a:t>
            </a:r>
          </a:p>
          <a:p>
            <a:r>
              <a:rPr lang="en-US" sz="2800" dirty="0">
                <a:solidFill>
                  <a:schemeClr val="bg1">
                    <a:lumMod val="85000"/>
                  </a:schemeClr>
                </a:solidFill>
              </a:rPr>
              <a:t>5.4  </a:t>
            </a:r>
            <a:r>
              <a:rPr lang="en-US" sz="2800" dirty="0" err="1">
                <a:solidFill>
                  <a:schemeClr val="bg1">
                    <a:lumMod val="85000"/>
                  </a:schemeClr>
                </a:solidFill>
              </a:rPr>
              <a:t>Behaviour</a:t>
            </a:r>
            <a:r>
              <a:rPr lang="en-US" sz="2800" dirty="0">
                <a:solidFill>
                  <a:schemeClr val="bg1">
                    <a:lumMod val="85000"/>
                  </a:schemeClr>
                </a:solidFill>
              </a:rPr>
              <a:t> Driven Development (BDD)</a:t>
            </a:r>
          </a:p>
        </p:txBody>
      </p:sp>
    </p:spTree>
    <p:extLst>
      <p:ext uri="{BB962C8B-B14F-4D97-AF65-F5344CB8AC3E}">
        <p14:creationId xmlns:p14="http://schemas.microsoft.com/office/powerpoint/2010/main" val="1669778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009"/>
            <a:ext cx="12192000" cy="671153"/>
          </a:xfrm>
        </p:spPr>
        <p:txBody>
          <a:bodyPr/>
          <a:lstStyle/>
          <a:p>
            <a:r>
              <a:rPr lang="en-US" dirty="0"/>
              <a:t>1</a:t>
            </a:r>
            <a:r>
              <a:rPr lang="en-US" baseline="30000" dirty="0"/>
              <a:t>st</a:t>
            </a:r>
            <a:r>
              <a:rPr lang="en-US" dirty="0"/>
              <a:t> Test using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10" name="TextBox 9"/>
          <p:cNvSpPr txBox="1"/>
          <p:nvPr/>
        </p:nvSpPr>
        <p:spPr>
          <a:xfrm>
            <a:off x="107471" y="800806"/>
            <a:ext cx="11064111"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6: </a:t>
            </a:r>
            <a:r>
              <a:rPr lang="en-US" sz="2400" dirty="0"/>
              <a:t>Establish Waiting Strategy. Read more about </a:t>
            </a:r>
            <a:r>
              <a:rPr lang="en-US" sz="2400" dirty="0">
                <a:hlinkClick r:id="rId2"/>
              </a:rPr>
              <a:t>Waiting strategies</a:t>
            </a:r>
            <a:r>
              <a:rPr lang="en-US" sz="2400" dirty="0"/>
              <a:t>. This step can also be implemented under @Test. </a:t>
            </a:r>
            <a:endParaRPr lang="en-US" sz="2400" dirty="0">
              <a:solidFill>
                <a:srgbClr val="0070C0"/>
              </a:solidFill>
            </a:endParaRPr>
          </a:p>
        </p:txBody>
      </p:sp>
      <p:sp>
        <p:nvSpPr>
          <p:cNvPr id="3" name="Rectangle 2"/>
          <p:cNvSpPr/>
          <p:nvPr/>
        </p:nvSpPr>
        <p:spPr>
          <a:xfrm>
            <a:off x="449762" y="2364904"/>
            <a:ext cx="11292476" cy="1446550"/>
          </a:xfrm>
          <a:prstGeom prst="rect">
            <a:avLst/>
          </a:prstGeom>
        </p:spPr>
        <p:txBody>
          <a:bodyPr wrap="square">
            <a:spAutoFit/>
          </a:bodyPr>
          <a:lstStyle/>
          <a:p>
            <a:r>
              <a:rPr lang="en-US" sz="2200" dirty="0">
                <a:solidFill>
                  <a:srgbClr val="222222"/>
                </a:solidFill>
                <a:latin typeface="Source Sans Pro"/>
              </a:rPr>
              <a:t>The </a:t>
            </a:r>
            <a:r>
              <a:rPr lang="en-US" sz="2200" b="1" dirty="0">
                <a:solidFill>
                  <a:srgbClr val="222222"/>
                </a:solidFill>
                <a:latin typeface="Source Sans Pro"/>
              </a:rPr>
              <a:t>Implicit Wait in Selenium</a:t>
            </a:r>
            <a:r>
              <a:rPr lang="en-US" sz="2200" dirty="0">
                <a:solidFill>
                  <a:srgbClr val="222222"/>
                </a:solidFill>
                <a:latin typeface="Source Sans Pro"/>
              </a:rPr>
              <a:t> is used to tell the web driver to wait for a certain amount of time before it throws a “No Such Element Exception”. The default setting is 0. Once we set the time, the web driver will wait for the element for that time before throwing an exception.</a:t>
            </a:r>
            <a:endParaRPr lang="en-US" sz="2200" dirty="0"/>
          </a:p>
        </p:txBody>
      </p:sp>
      <p:pic>
        <p:nvPicPr>
          <p:cNvPr id="5" name="Picture 4"/>
          <p:cNvPicPr>
            <a:picLocks noChangeAspect="1"/>
          </p:cNvPicPr>
          <p:nvPr/>
        </p:nvPicPr>
        <p:blipFill>
          <a:blip r:embed="rId3"/>
          <a:stretch>
            <a:fillRect/>
          </a:stretch>
        </p:blipFill>
        <p:spPr>
          <a:xfrm>
            <a:off x="499662" y="1670803"/>
            <a:ext cx="11192676" cy="544422"/>
          </a:xfrm>
          <a:prstGeom prst="rect">
            <a:avLst/>
          </a:prstGeom>
        </p:spPr>
      </p:pic>
      <p:sp>
        <p:nvSpPr>
          <p:cNvPr id="21" name="TextBox 20"/>
          <p:cNvSpPr txBox="1"/>
          <p:nvPr/>
        </p:nvSpPr>
        <p:spPr>
          <a:xfrm>
            <a:off x="107471" y="4129056"/>
            <a:ext cx="11064111"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7: </a:t>
            </a:r>
            <a:r>
              <a:rPr lang="en-US" sz="2400" dirty="0"/>
              <a:t>Find an Element. The majority of commands in most Selenium sessions are element related, and you can’t interact with one without first </a:t>
            </a:r>
            <a:r>
              <a:rPr lang="en-US" sz="2400" dirty="0">
                <a:hlinkClick r:id="rId4"/>
              </a:rPr>
              <a:t>finding an element</a:t>
            </a:r>
            <a:r>
              <a:rPr lang="en-US" sz="2400" dirty="0"/>
              <a:t>. This step can also be implemented under @Test. </a:t>
            </a:r>
            <a:endParaRPr lang="en-US" sz="2400" dirty="0">
              <a:solidFill>
                <a:srgbClr val="0070C0"/>
              </a:solidFill>
            </a:endParaRPr>
          </a:p>
        </p:txBody>
      </p:sp>
      <p:pic>
        <p:nvPicPr>
          <p:cNvPr id="6" name="Picture 5"/>
          <p:cNvPicPr>
            <a:picLocks noChangeAspect="1"/>
          </p:cNvPicPr>
          <p:nvPr/>
        </p:nvPicPr>
        <p:blipFill>
          <a:blip r:embed="rId5"/>
          <a:stretch>
            <a:fillRect/>
          </a:stretch>
        </p:blipFill>
        <p:spPr>
          <a:xfrm>
            <a:off x="160480" y="5480497"/>
            <a:ext cx="8062915" cy="679334"/>
          </a:xfrm>
          <a:prstGeom prst="rect">
            <a:avLst/>
          </a:prstGeom>
        </p:spPr>
      </p:pic>
      <p:sp>
        <p:nvSpPr>
          <p:cNvPr id="22" name="TextBox 21"/>
          <p:cNvSpPr txBox="1"/>
          <p:nvPr/>
        </p:nvSpPr>
        <p:spPr>
          <a:xfrm>
            <a:off x="8180839" y="5046822"/>
            <a:ext cx="4011161"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In this example, we will find one textbox named as my-text and submit </a:t>
            </a:r>
            <a:r>
              <a:rPr lang="en-US" sz="2400" dirty="0" err="1">
                <a:solidFill>
                  <a:srgbClr val="0070C0"/>
                </a:solidFill>
              </a:rPr>
              <a:t>buttion</a:t>
            </a:r>
            <a:r>
              <a:rPr lang="en-US" sz="2400" dirty="0">
                <a:solidFill>
                  <a:srgbClr val="0070C0"/>
                </a:solidFill>
              </a:rPr>
              <a:t>.</a:t>
            </a:r>
            <a:endParaRPr lang="en-US" sz="2400" dirty="0"/>
          </a:p>
        </p:txBody>
      </p:sp>
    </p:spTree>
    <p:extLst>
      <p:ext uri="{BB962C8B-B14F-4D97-AF65-F5344CB8AC3E}">
        <p14:creationId xmlns:p14="http://schemas.microsoft.com/office/powerpoint/2010/main" val="1750376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009"/>
            <a:ext cx="12192000" cy="671153"/>
          </a:xfrm>
        </p:spPr>
        <p:txBody>
          <a:bodyPr/>
          <a:lstStyle/>
          <a:p>
            <a:r>
              <a:rPr lang="en-US" dirty="0"/>
              <a:t>1</a:t>
            </a:r>
            <a:r>
              <a:rPr lang="en-US" baseline="30000" dirty="0"/>
              <a:t>st</a:t>
            </a:r>
            <a:r>
              <a:rPr lang="en-US" dirty="0"/>
              <a:t> Test using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10" name="TextBox 9"/>
          <p:cNvSpPr txBox="1"/>
          <p:nvPr/>
        </p:nvSpPr>
        <p:spPr>
          <a:xfrm>
            <a:off x="107471" y="800806"/>
            <a:ext cx="11064111"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8: </a:t>
            </a:r>
            <a:r>
              <a:rPr lang="en-US" sz="2400" dirty="0"/>
              <a:t>Take action on element. There are only a handful of </a:t>
            </a:r>
            <a:r>
              <a:rPr lang="en-US" sz="2400" dirty="0">
                <a:hlinkClick r:id="rId2"/>
              </a:rPr>
              <a:t>actions to take on an element</a:t>
            </a:r>
            <a:r>
              <a:rPr lang="en-US" sz="2400" dirty="0"/>
              <a:t>, but you will use them frequently. This step can also be implemented under @Test. </a:t>
            </a:r>
            <a:endParaRPr lang="en-US" sz="2400" dirty="0">
              <a:solidFill>
                <a:srgbClr val="0070C0"/>
              </a:solidFill>
            </a:endParaRPr>
          </a:p>
        </p:txBody>
      </p:sp>
      <p:sp>
        <p:nvSpPr>
          <p:cNvPr id="22" name="TextBox 21"/>
          <p:cNvSpPr txBox="1"/>
          <p:nvPr/>
        </p:nvSpPr>
        <p:spPr>
          <a:xfrm>
            <a:off x="6617082" y="1794515"/>
            <a:ext cx="4011161" cy="156966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In this example, “Selenium” is written inside the text box and submit button will be clicked.</a:t>
            </a:r>
            <a:endParaRPr lang="en-US" sz="2400" dirty="0"/>
          </a:p>
        </p:txBody>
      </p:sp>
      <p:pic>
        <p:nvPicPr>
          <p:cNvPr id="7" name="Picture 6"/>
          <p:cNvPicPr>
            <a:picLocks noChangeAspect="1"/>
          </p:cNvPicPr>
          <p:nvPr/>
        </p:nvPicPr>
        <p:blipFill>
          <a:blip r:embed="rId3"/>
          <a:stretch>
            <a:fillRect/>
          </a:stretch>
        </p:blipFill>
        <p:spPr>
          <a:xfrm>
            <a:off x="526360" y="2183797"/>
            <a:ext cx="4229608" cy="771438"/>
          </a:xfrm>
          <a:prstGeom prst="rect">
            <a:avLst/>
          </a:prstGeom>
        </p:spPr>
      </p:pic>
      <p:sp>
        <p:nvSpPr>
          <p:cNvPr id="11" name="TextBox 10"/>
          <p:cNvSpPr txBox="1"/>
          <p:nvPr/>
        </p:nvSpPr>
        <p:spPr>
          <a:xfrm>
            <a:off x="206863" y="3457386"/>
            <a:ext cx="11064111"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9: </a:t>
            </a:r>
            <a:r>
              <a:rPr lang="en-US" sz="2400" dirty="0"/>
              <a:t>Request element information. Elements store a lot of </a:t>
            </a:r>
            <a:r>
              <a:rPr lang="en-US" sz="2400" dirty="0">
                <a:hlinkClick r:id="rId4"/>
              </a:rPr>
              <a:t>information that can be requested</a:t>
            </a:r>
            <a:r>
              <a:rPr lang="en-US" sz="2400" dirty="0"/>
              <a:t>.</a:t>
            </a:r>
            <a:endParaRPr lang="en-US" sz="2400" dirty="0">
              <a:solidFill>
                <a:srgbClr val="0070C0"/>
              </a:solidFill>
            </a:endParaRPr>
          </a:p>
        </p:txBody>
      </p:sp>
      <p:pic>
        <p:nvPicPr>
          <p:cNvPr id="8" name="Picture 7"/>
          <p:cNvPicPr>
            <a:picLocks noChangeAspect="1"/>
          </p:cNvPicPr>
          <p:nvPr/>
        </p:nvPicPr>
        <p:blipFill>
          <a:blip r:embed="rId5"/>
          <a:stretch>
            <a:fillRect/>
          </a:stretch>
        </p:blipFill>
        <p:spPr>
          <a:xfrm>
            <a:off x="171088" y="4381594"/>
            <a:ext cx="7067023" cy="981531"/>
          </a:xfrm>
          <a:prstGeom prst="rect">
            <a:avLst/>
          </a:prstGeom>
        </p:spPr>
      </p:pic>
      <p:sp>
        <p:nvSpPr>
          <p:cNvPr id="13" name="TextBox 12"/>
          <p:cNvSpPr txBox="1"/>
          <p:nvPr/>
        </p:nvSpPr>
        <p:spPr>
          <a:xfrm>
            <a:off x="7564612" y="4179161"/>
            <a:ext cx="4455110"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In this example, a web element is found out by id(“message”), then information of that element is requested using </a:t>
            </a:r>
            <a:r>
              <a:rPr lang="en-US" sz="2400" dirty="0" err="1">
                <a:solidFill>
                  <a:srgbClr val="0070C0"/>
                </a:solidFill>
              </a:rPr>
              <a:t>getText</a:t>
            </a:r>
            <a:r>
              <a:rPr lang="en-US" sz="2400" dirty="0">
                <a:solidFill>
                  <a:srgbClr val="0070C0"/>
                </a:solidFill>
              </a:rPr>
              <a:t>(). Next the value of the text is tested.</a:t>
            </a:r>
            <a:endParaRPr lang="en-US" sz="2400" dirty="0"/>
          </a:p>
        </p:txBody>
      </p:sp>
      <p:sp>
        <p:nvSpPr>
          <p:cNvPr id="14" name="TextBox 13"/>
          <p:cNvSpPr txBox="1"/>
          <p:nvPr/>
        </p:nvSpPr>
        <p:spPr>
          <a:xfrm>
            <a:off x="0" y="5456336"/>
            <a:ext cx="7447722"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10: </a:t>
            </a:r>
            <a:r>
              <a:rPr lang="en-US" sz="2400" dirty="0"/>
              <a:t>End the session. This ends the driver process, which by default closes the browser as well. No more commands can be sent to this driver instance.</a:t>
            </a:r>
            <a:endParaRPr lang="en-US" sz="2400" dirty="0">
              <a:solidFill>
                <a:srgbClr val="0070C0"/>
              </a:solidFill>
            </a:endParaRPr>
          </a:p>
        </p:txBody>
      </p:sp>
    </p:spTree>
    <p:extLst>
      <p:ext uri="{BB962C8B-B14F-4D97-AF65-F5344CB8AC3E}">
        <p14:creationId xmlns:p14="http://schemas.microsoft.com/office/powerpoint/2010/main" val="1149960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009"/>
            <a:ext cx="12192000" cy="671153"/>
          </a:xfrm>
        </p:spPr>
        <p:txBody>
          <a:bodyPr/>
          <a:lstStyle/>
          <a:p>
            <a:r>
              <a:rPr lang="en-US" dirty="0"/>
              <a:t>1</a:t>
            </a:r>
            <a:r>
              <a:rPr lang="en-US" baseline="30000" dirty="0"/>
              <a:t>st</a:t>
            </a:r>
            <a:r>
              <a:rPr lang="en-US" dirty="0"/>
              <a:t> Test using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14" name="TextBox 13"/>
          <p:cNvSpPr txBox="1"/>
          <p:nvPr/>
        </p:nvSpPr>
        <p:spPr>
          <a:xfrm>
            <a:off x="304800" y="990354"/>
            <a:ext cx="10813774"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10: </a:t>
            </a:r>
            <a:r>
              <a:rPr lang="en-US" sz="2400" dirty="0"/>
              <a:t>End the session. This ends the driver process, which by default closes the browser as well. No more commands can be sent to this driver instance. This step can be implemented under @</a:t>
            </a:r>
            <a:r>
              <a:rPr lang="en-US" sz="2400" dirty="0" err="1"/>
              <a:t>AfterEach</a:t>
            </a:r>
            <a:r>
              <a:rPr lang="en-US" sz="2400" dirty="0"/>
              <a:t>.</a:t>
            </a:r>
            <a:endParaRPr lang="en-US" sz="2400" dirty="0">
              <a:solidFill>
                <a:srgbClr val="0070C0"/>
              </a:solidFill>
            </a:endParaRPr>
          </a:p>
        </p:txBody>
      </p:sp>
      <p:pic>
        <p:nvPicPr>
          <p:cNvPr id="3" name="Picture 2"/>
          <p:cNvPicPr>
            <a:picLocks noChangeAspect="1"/>
          </p:cNvPicPr>
          <p:nvPr/>
        </p:nvPicPr>
        <p:blipFill>
          <a:blip r:embed="rId2"/>
          <a:stretch>
            <a:fillRect/>
          </a:stretch>
        </p:blipFill>
        <p:spPr>
          <a:xfrm>
            <a:off x="3794781" y="2677560"/>
            <a:ext cx="3246679" cy="569223"/>
          </a:xfrm>
          <a:prstGeom prst="rect">
            <a:avLst/>
          </a:prstGeom>
        </p:spPr>
      </p:pic>
      <p:sp>
        <p:nvSpPr>
          <p:cNvPr id="12" name="TextBox 11"/>
          <p:cNvSpPr txBox="1"/>
          <p:nvPr/>
        </p:nvSpPr>
        <p:spPr>
          <a:xfrm>
            <a:off x="304800" y="3607658"/>
            <a:ext cx="10813774"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0070C0"/>
                </a:solidFill>
              </a:rPr>
              <a:t>Step 11: </a:t>
            </a:r>
            <a:r>
              <a:rPr lang="en-US" sz="2400" dirty="0"/>
              <a:t>Run the class as a </a:t>
            </a:r>
            <a:r>
              <a:rPr lang="en-US" sz="2400" dirty="0" err="1"/>
              <a:t>junit</a:t>
            </a:r>
            <a:r>
              <a:rPr lang="en-US" sz="2400" dirty="0"/>
              <a:t>. You can see chrome browser will be started automatically and do all the tasks that you have specified in the program</a:t>
            </a:r>
            <a:endParaRPr lang="en-US" sz="2400" dirty="0">
              <a:solidFill>
                <a:srgbClr val="0070C0"/>
              </a:solidFill>
            </a:endParaRPr>
          </a:p>
        </p:txBody>
      </p:sp>
    </p:spTree>
    <p:extLst>
      <p:ext uri="{BB962C8B-B14F-4D97-AF65-F5344CB8AC3E}">
        <p14:creationId xmlns:p14="http://schemas.microsoft.com/office/powerpoint/2010/main" val="2035455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Locators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10" name="TextBox 9"/>
          <p:cNvSpPr txBox="1"/>
          <p:nvPr/>
        </p:nvSpPr>
        <p:spPr>
          <a:xfrm>
            <a:off x="181241" y="877353"/>
            <a:ext cx="11829518"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Locators can be termed as an address that identifies an web element uniquely on a web page</a:t>
            </a:r>
          </a:p>
          <a:p>
            <a:pPr marL="285750" indent="-285750">
              <a:buFont typeface="Wingdings" panose="05000000000000000000" pitchFamily="2" charset="2"/>
              <a:buChar char="Ø"/>
            </a:pPr>
            <a:r>
              <a:rPr lang="en-US" sz="2400" dirty="0"/>
              <a:t> These are the HTML properties of a web element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343" y="2476268"/>
            <a:ext cx="8680361" cy="3722231"/>
          </a:xfrm>
          <a:prstGeom prst="rect">
            <a:avLst/>
          </a:prstGeom>
        </p:spPr>
      </p:pic>
    </p:spTree>
    <p:extLst>
      <p:ext uri="{BB962C8B-B14F-4D97-AF65-F5344CB8AC3E}">
        <p14:creationId xmlns:p14="http://schemas.microsoft.com/office/powerpoint/2010/main" val="403931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Locators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TextBox 6"/>
          <p:cNvSpPr txBox="1"/>
          <p:nvPr/>
        </p:nvSpPr>
        <p:spPr>
          <a:xfrm>
            <a:off x="8544130" y="1525642"/>
            <a:ext cx="3541318" cy="4154984"/>
          </a:xfrm>
          <a:prstGeom prst="rect">
            <a:avLst/>
          </a:prstGeom>
          <a:noFill/>
        </p:spPr>
        <p:txBody>
          <a:bodyPr wrap="square" rtlCol="0">
            <a:spAutoFit/>
          </a:bodyPr>
          <a:lstStyle/>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There are different ranges of web elements like radio button, text box, id etc.</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Identifying these element is a tricky approach</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Selenium uses locators to interact with the web elements on a web page</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The locator is a "property-value" pair – For example "id" is the property and "email" is the value</a:t>
            </a:r>
          </a:p>
        </p:txBody>
      </p:sp>
      <p:pic>
        <p:nvPicPr>
          <p:cNvPr id="3" name="Picture 2"/>
          <p:cNvPicPr>
            <a:picLocks noChangeAspect="1"/>
          </p:cNvPicPr>
          <p:nvPr/>
        </p:nvPicPr>
        <p:blipFill>
          <a:blip r:embed="rId2"/>
          <a:stretch>
            <a:fillRect/>
          </a:stretch>
        </p:blipFill>
        <p:spPr>
          <a:xfrm>
            <a:off x="0" y="1613851"/>
            <a:ext cx="8544130" cy="3978565"/>
          </a:xfrm>
          <a:prstGeom prst="rect">
            <a:avLst/>
          </a:prstGeom>
        </p:spPr>
      </p:pic>
    </p:spTree>
    <p:extLst>
      <p:ext uri="{BB962C8B-B14F-4D97-AF65-F5344CB8AC3E}">
        <p14:creationId xmlns:p14="http://schemas.microsoft.com/office/powerpoint/2010/main" val="35419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 Locator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3" name="TextBox 2"/>
          <p:cNvSpPr txBox="1"/>
          <p:nvPr/>
        </p:nvSpPr>
        <p:spPr>
          <a:xfrm>
            <a:off x="197476" y="1609859"/>
            <a:ext cx="11797048"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Ids’ are </a:t>
            </a:r>
            <a:r>
              <a:rPr lang="en-US" sz="2400" dirty="0">
                <a:solidFill>
                  <a:srgbClr val="0070C0"/>
                </a:solidFill>
              </a:rPr>
              <a:t>the most preferred way </a:t>
            </a:r>
            <a:r>
              <a:rPr lang="en-US" sz="2400" dirty="0"/>
              <a:t>to locate elements on a web page, as each id is supposed to be unique which makes ids faster and more reliable way to locate elements on a page.</a:t>
            </a:r>
          </a:p>
          <a:p>
            <a:pPr marL="285750" indent="-285750">
              <a:buFont typeface="Wingdings" panose="05000000000000000000" pitchFamily="2" charset="2"/>
              <a:buChar char="Ø"/>
            </a:pPr>
            <a:r>
              <a:rPr lang="en-US" sz="2400" dirty="0"/>
              <a:t>With ID Locator strategy, the first element with the id attribute value matching the location will be returned.</a:t>
            </a:r>
          </a:p>
          <a:p>
            <a:pPr marL="285750" indent="-285750">
              <a:buFont typeface="Wingdings" panose="05000000000000000000" pitchFamily="2" charset="2"/>
              <a:buChar char="Ø"/>
            </a:pPr>
            <a:r>
              <a:rPr lang="en-US" sz="2400" dirty="0"/>
              <a:t> A </a:t>
            </a:r>
            <a:r>
              <a:rPr lang="en-US" sz="2400" b="1" dirty="0" err="1"/>
              <a:t>NoSuchElementException</a:t>
            </a:r>
            <a:r>
              <a:rPr lang="en-US" sz="2400" dirty="0"/>
              <a:t> will be raised, if no element has a matching id attribute. </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b="1" dirty="0"/>
              <a:t> Example</a:t>
            </a:r>
            <a:r>
              <a:rPr lang="en-US" sz="2400" dirty="0"/>
              <a:t>: Now, let’s understand the working of ID locator with an example. Here we will launch Google Chrome and navigate to yahoo.com. Here, We will try to locate the email text box using ID Locator.</a:t>
            </a:r>
          </a:p>
        </p:txBody>
      </p:sp>
    </p:spTree>
    <p:extLst>
      <p:ext uri="{BB962C8B-B14F-4D97-AF65-F5344CB8AC3E}">
        <p14:creationId xmlns:p14="http://schemas.microsoft.com/office/powerpoint/2010/main" val="1042236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 Locator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16386" name="Picture 2" descr="Locator 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17" y="789905"/>
            <a:ext cx="3448050" cy="4448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9817" y="5537916"/>
            <a:ext cx="3436199"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 Right-click on the above web element to inspect the element.</a:t>
            </a:r>
          </a:p>
        </p:txBody>
      </p:sp>
      <p:pic>
        <p:nvPicPr>
          <p:cNvPr id="16388" name="Picture 4" descr="Inspect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175" y="904204"/>
            <a:ext cx="468630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Login User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535" y="5537916"/>
            <a:ext cx="7740348" cy="6394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566776" y="1574687"/>
            <a:ext cx="3438659"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 Use the same in your Selenium test script as well:</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driver.findElement</a:t>
            </a:r>
            <a:r>
              <a:rPr lang="en-US" dirty="0"/>
              <a:t>(By.id("login-username")).</a:t>
            </a:r>
            <a:r>
              <a:rPr lang="en-US" dirty="0" err="1"/>
              <a:t>sendKeys</a:t>
            </a:r>
            <a:r>
              <a:rPr lang="en-US" dirty="0"/>
              <a:t>("seleniumtesting@yahoo.com"); //id locator for text box</a:t>
            </a:r>
          </a:p>
        </p:txBody>
      </p:sp>
    </p:spTree>
    <p:extLst>
      <p:ext uri="{BB962C8B-B14F-4D97-AF65-F5344CB8AC3E}">
        <p14:creationId xmlns:p14="http://schemas.microsoft.com/office/powerpoint/2010/main" val="263884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Locator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3" name="TextBox 2"/>
          <p:cNvSpPr txBox="1"/>
          <p:nvPr/>
        </p:nvSpPr>
        <p:spPr>
          <a:xfrm>
            <a:off x="197476" y="1609859"/>
            <a:ext cx="11797048" cy="3046988"/>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This is also the most efficient way to locate an element with a name attribute. With this strategy, the first element with the value name attribute will be returned.</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A </a:t>
            </a:r>
            <a:r>
              <a:rPr lang="en-US" sz="2400" b="1" dirty="0" err="1"/>
              <a:t>NoSuchElementException</a:t>
            </a:r>
            <a:r>
              <a:rPr lang="en-US" sz="2400" dirty="0"/>
              <a:t> will be raised, if no element has a matching name attribute.</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b="1" dirty="0"/>
              <a:t>Example:</a:t>
            </a:r>
            <a:r>
              <a:rPr lang="en-US" sz="2400" dirty="0"/>
              <a:t> Now, let’s understand the working of the name locator with an example. In the below image you can see, the name locator with a value called username. The difference is that you should use a name instead of id.</a:t>
            </a:r>
          </a:p>
        </p:txBody>
      </p:sp>
    </p:spTree>
    <p:extLst>
      <p:ext uri="{BB962C8B-B14F-4D97-AF65-F5344CB8AC3E}">
        <p14:creationId xmlns:p14="http://schemas.microsoft.com/office/powerpoint/2010/main" val="3276738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Locator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17410" name="Picture 2" descr="Locator 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57" y="1668999"/>
            <a:ext cx="11746843" cy="906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7733" y="2836683"/>
            <a:ext cx="11101588" cy="1569660"/>
          </a:xfrm>
          <a:prstGeom prst="rect">
            <a:avLst/>
          </a:prstGeom>
          <a:noFill/>
        </p:spPr>
        <p:txBody>
          <a:bodyPr wrap="square" rtlCol="0">
            <a:spAutoFit/>
          </a:bodyPr>
          <a:lstStyle/>
          <a:p>
            <a:r>
              <a:rPr lang="en-US" sz="2400" dirty="0"/>
              <a:t>Use the same in your Selenium test script as well:</a:t>
            </a:r>
          </a:p>
          <a:p>
            <a:endParaRPr lang="en-US" sz="2400" dirty="0"/>
          </a:p>
          <a:p>
            <a:r>
              <a:rPr lang="en-US" sz="2400" dirty="0" err="1"/>
              <a:t>driver.findElement</a:t>
            </a:r>
            <a:r>
              <a:rPr lang="en-US" sz="2400" dirty="0"/>
              <a:t>(By.name("username")).</a:t>
            </a:r>
            <a:r>
              <a:rPr lang="en-US" sz="2400" dirty="0" err="1"/>
              <a:t>sendKeys</a:t>
            </a:r>
            <a:r>
              <a:rPr lang="en-US" sz="2400" dirty="0"/>
              <a:t>("seleniumtesting@yahoo.com"); //name locator for text box</a:t>
            </a:r>
          </a:p>
        </p:txBody>
      </p:sp>
      <p:sp>
        <p:nvSpPr>
          <p:cNvPr id="8" name="TextBox 7"/>
          <p:cNvSpPr txBox="1"/>
          <p:nvPr/>
        </p:nvSpPr>
        <p:spPr>
          <a:xfrm>
            <a:off x="647733" y="5074276"/>
            <a:ext cx="11175073" cy="830997"/>
          </a:xfrm>
          <a:prstGeom prst="rect">
            <a:avLst/>
          </a:prstGeom>
          <a:noFill/>
        </p:spPr>
        <p:txBody>
          <a:bodyPr wrap="square" rtlCol="0">
            <a:spAutoFit/>
          </a:bodyPr>
          <a:lstStyle/>
          <a:p>
            <a:r>
              <a:rPr lang="en-US" sz="2400" dirty="0"/>
              <a:t>The </a:t>
            </a:r>
            <a:r>
              <a:rPr lang="en-US" sz="2400" dirty="0" err="1"/>
              <a:t>tagName</a:t>
            </a:r>
            <a:r>
              <a:rPr lang="en-US" sz="2400" dirty="0"/>
              <a:t> and </a:t>
            </a:r>
            <a:r>
              <a:rPr lang="en-US" sz="2400" dirty="0" err="1"/>
              <a:t>className</a:t>
            </a:r>
            <a:r>
              <a:rPr lang="en-US" sz="2400" dirty="0"/>
              <a:t> locators are similar to ID and name locators. They are used to select the elements having the html tag or </a:t>
            </a:r>
            <a:r>
              <a:rPr lang="en-US" sz="2400" dirty="0" err="1"/>
              <a:t>css</a:t>
            </a:r>
            <a:r>
              <a:rPr lang="en-US" sz="2400" dirty="0"/>
              <a:t> class.</a:t>
            </a:r>
          </a:p>
        </p:txBody>
      </p:sp>
    </p:spTree>
    <p:extLst>
      <p:ext uri="{BB962C8B-B14F-4D97-AF65-F5344CB8AC3E}">
        <p14:creationId xmlns:p14="http://schemas.microsoft.com/office/powerpoint/2010/main" val="120854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linkText</a:t>
            </a:r>
            <a:r>
              <a:rPr lang="en-US" dirty="0"/>
              <a:t> Locator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0" y="788942"/>
            <a:ext cx="12093262" cy="1785104"/>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t>Selenium </a:t>
            </a:r>
            <a:r>
              <a:rPr lang="en-US" sz="2200" dirty="0" err="1">
                <a:solidFill>
                  <a:srgbClr val="0070C0"/>
                </a:solidFill>
              </a:rPr>
              <a:t>linkText</a:t>
            </a:r>
            <a:r>
              <a:rPr lang="en-US" sz="2200" dirty="0">
                <a:solidFill>
                  <a:srgbClr val="0070C0"/>
                </a:solidFill>
              </a:rPr>
              <a:t> locator is used for identifying the hyperlinks </a:t>
            </a:r>
            <a:r>
              <a:rPr lang="en-US" sz="2200" dirty="0"/>
              <a:t>on a web page. It can be identified with </a:t>
            </a:r>
            <a:r>
              <a:rPr lang="en-US" sz="2200" dirty="0">
                <a:solidFill>
                  <a:srgbClr val="0070C0"/>
                </a:solidFill>
              </a:rPr>
              <a:t>the help of an anchor tag “a”. </a:t>
            </a:r>
            <a:r>
              <a:rPr lang="en-US" sz="2200" dirty="0"/>
              <a:t>In order to create the hyperlinks on a web page, you can use anchor tags.</a:t>
            </a:r>
          </a:p>
          <a:p>
            <a:pPr marL="342900" indent="-342900">
              <a:buFont typeface="Wingdings" panose="05000000000000000000" pitchFamily="2" charset="2"/>
              <a:buChar char="Ø"/>
            </a:pPr>
            <a:r>
              <a:rPr lang="en-US" sz="2200" b="1" dirty="0"/>
              <a:t>Example</a:t>
            </a:r>
            <a:r>
              <a:rPr lang="en-US" sz="2200" dirty="0"/>
              <a:t>: Now, let’s understand the working of the </a:t>
            </a:r>
            <a:r>
              <a:rPr lang="en-US" sz="2200" dirty="0" err="1"/>
              <a:t>linkText</a:t>
            </a:r>
            <a:r>
              <a:rPr lang="en-US" sz="2200" dirty="0"/>
              <a:t> locator with an example. Suppose you want to locate ‘Difficulty signing in?’ link as shown below.</a:t>
            </a:r>
          </a:p>
        </p:txBody>
      </p:sp>
      <p:pic>
        <p:nvPicPr>
          <p:cNvPr id="19458" name="Picture 2" descr="Locator Link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290" y="2369865"/>
            <a:ext cx="3026535" cy="449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04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What is a test tool</a:t>
            </a:r>
            <a:endParaRPr lang="en-IN" dirty="0"/>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647733" y="1418430"/>
            <a:ext cx="11320530" cy="4154984"/>
          </a:xfrm>
          <a:prstGeom prst="rect">
            <a:avLst/>
          </a:prstGeom>
          <a:noFill/>
        </p:spPr>
        <p:txBody>
          <a:bodyPr wrap="square" rtlCol="0">
            <a:spAutoFit/>
          </a:bodyPr>
          <a:lstStyle/>
          <a:p>
            <a:pPr marL="457200" indent="-457200">
              <a:buFont typeface="Wingdings" panose="05000000000000000000" pitchFamily="2" charset="2"/>
              <a:buChar char="q"/>
            </a:pPr>
            <a:r>
              <a:rPr lang="en-US" sz="2400" b="1" dirty="0">
                <a:solidFill>
                  <a:srgbClr val="0070C0"/>
                </a:solidFill>
                <a:latin typeface="Times New Roman" panose="02020603050405020304" pitchFamily="18" charset="0"/>
                <a:cs typeface="Times New Roman" panose="02020603050405020304" pitchFamily="18" charset="0"/>
              </a:rPr>
              <a:t>A test tool is a software product that supports one or more test activities</a:t>
            </a:r>
            <a:r>
              <a:rPr lang="en-US" sz="2400" dirty="0">
                <a:latin typeface="Times New Roman" panose="02020603050405020304" pitchFamily="18" charset="0"/>
                <a:cs typeface="Times New Roman" panose="02020603050405020304" pitchFamily="18" charset="0"/>
              </a:rPr>
              <a:t>, such as planning and control, specification, building initial files and data, test execution and test analysis.</a:t>
            </a:r>
          </a:p>
          <a:p>
            <a:pPr marL="457200" indent="-4572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Types of Test Tool</a:t>
            </a:r>
          </a:p>
          <a:p>
            <a:pPr marL="1261872"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Test Management Tools</a:t>
            </a:r>
          </a:p>
          <a:p>
            <a:pPr marL="1261872"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Requirements Management Tool</a:t>
            </a:r>
          </a:p>
          <a:p>
            <a:pPr marL="1261872"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Configuration Management Tool</a:t>
            </a:r>
          </a:p>
          <a:p>
            <a:pPr marL="1261872"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Test Execution Tool -&gt; Testing with code [In this course]</a:t>
            </a:r>
          </a:p>
          <a:p>
            <a:pPr marL="1261872"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Test Design Tool</a:t>
            </a:r>
          </a:p>
          <a:p>
            <a:pPr marL="1261872"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Record (or capture playback) tools -&gt; Codeless Testing</a:t>
            </a:r>
          </a:p>
        </p:txBody>
      </p:sp>
    </p:spTree>
    <p:extLst>
      <p:ext uri="{BB962C8B-B14F-4D97-AF65-F5344CB8AC3E}">
        <p14:creationId xmlns:p14="http://schemas.microsoft.com/office/powerpoint/2010/main" val="2514938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linkText</a:t>
            </a:r>
            <a:r>
              <a:rPr lang="en-US" dirty="0"/>
              <a:t> Locator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98738" y="1174484"/>
            <a:ext cx="12093262"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Right-click on </a:t>
            </a:r>
            <a:r>
              <a:rPr lang="en-US" sz="2400" i="1" dirty="0"/>
              <a:t>“Difficulty signing in?”</a:t>
            </a:r>
            <a:r>
              <a:rPr lang="en-US" sz="2400" dirty="0"/>
              <a:t> link for inspecting-you can notice that it starts with an anchor tag, which doesn’t have any id and name attributes. In those cases, you can use </a:t>
            </a:r>
            <a:r>
              <a:rPr lang="en-US" sz="2400" b="1" dirty="0" err="1"/>
              <a:t>linkText</a:t>
            </a:r>
            <a:r>
              <a:rPr lang="en-US" sz="2400" dirty="0"/>
              <a:t> locator.</a:t>
            </a:r>
            <a:endParaRPr lang="en-US" sz="2200" dirty="0"/>
          </a:p>
        </p:txBody>
      </p:sp>
      <p:pic>
        <p:nvPicPr>
          <p:cNvPr id="20482" name="Picture 2" descr="Inspect Link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33" y="3100467"/>
            <a:ext cx="10139766" cy="6128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8353" y="4725009"/>
            <a:ext cx="10975293" cy="1015663"/>
          </a:xfrm>
          <a:prstGeom prst="rect">
            <a:avLst/>
          </a:prstGeom>
          <a:noFill/>
        </p:spPr>
        <p:txBody>
          <a:bodyPr wrap="square" rtlCol="0">
            <a:spAutoFit/>
          </a:bodyPr>
          <a:lstStyle/>
          <a:p>
            <a:endParaRPr lang="en-US" dirty="0"/>
          </a:p>
          <a:p>
            <a:r>
              <a:rPr lang="en-US" sz="2400" dirty="0" err="1"/>
              <a:t>driver.findElement</a:t>
            </a:r>
            <a:r>
              <a:rPr lang="en-US" sz="2400" dirty="0"/>
              <a:t>(</a:t>
            </a:r>
            <a:r>
              <a:rPr lang="en-US" sz="2400" dirty="0" err="1"/>
              <a:t>By.linkText</a:t>
            </a:r>
            <a:r>
              <a:rPr lang="en-US" sz="2400" dirty="0"/>
              <a:t>("Difficulty signing in?")).click(); //</a:t>
            </a:r>
            <a:r>
              <a:rPr lang="en-US" sz="2400" dirty="0" err="1"/>
              <a:t>linkText</a:t>
            </a:r>
            <a:r>
              <a:rPr lang="en-US" sz="2400" dirty="0"/>
              <a:t> locator for links</a:t>
            </a:r>
          </a:p>
          <a:p>
            <a:endParaRPr lang="en-US" dirty="0"/>
          </a:p>
        </p:txBody>
      </p:sp>
    </p:spTree>
    <p:extLst>
      <p:ext uri="{BB962C8B-B14F-4D97-AF65-F5344CB8AC3E}">
        <p14:creationId xmlns:p14="http://schemas.microsoft.com/office/powerpoint/2010/main" val="215669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partialLinkText</a:t>
            </a:r>
            <a:r>
              <a:rPr lang="en-US" dirty="0"/>
              <a:t> Locator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98738" y="841238"/>
            <a:ext cx="12093262" cy="156966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In some situations, we may need to find links by a portion of the text in a </a:t>
            </a:r>
            <a:r>
              <a:rPr lang="en-US" sz="2400" dirty="0" err="1"/>
              <a:t>linkText</a:t>
            </a:r>
            <a:r>
              <a:rPr lang="en-US" sz="2400" dirty="0"/>
              <a:t> element. In those situations, we use Partial Link Text to locate elements.</a:t>
            </a:r>
          </a:p>
          <a:p>
            <a:pPr marL="342900" indent="-342900">
              <a:buFont typeface="Wingdings" panose="05000000000000000000" pitchFamily="2" charset="2"/>
              <a:buChar char="Ø"/>
            </a:pPr>
            <a:r>
              <a:rPr lang="en-US" sz="2400" b="1" dirty="0"/>
              <a:t>Example:</a:t>
            </a:r>
            <a:r>
              <a:rPr lang="en-US" sz="2400" dirty="0"/>
              <a:t> Now, let’s understand the working of </a:t>
            </a:r>
            <a:r>
              <a:rPr lang="en-US" sz="2400" dirty="0" err="1"/>
              <a:t>PartiallinkText</a:t>
            </a:r>
            <a:r>
              <a:rPr lang="en-US" sz="2400" dirty="0"/>
              <a:t> locator with an example. Suppose you want to locate </a:t>
            </a:r>
            <a:r>
              <a:rPr lang="en-US" sz="2400" i="1" dirty="0"/>
              <a:t>‘Difficulty signing in?’</a:t>
            </a:r>
            <a:r>
              <a:rPr lang="en-US" sz="2400" dirty="0"/>
              <a:t> link as shown below.</a:t>
            </a:r>
          </a:p>
        </p:txBody>
      </p:sp>
      <p:pic>
        <p:nvPicPr>
          <p:cNvPr id="7" name="Picture 2" descr="Locator Link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67" y="2363778"/>
            <a:ext cx="3026535" cy="44942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12280" y="2421183"/>
            <a:ext cx="7289442"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 </a:t>
            </a:r>
            <a:r>
              <a:rPr lang="en-US" sz="2400" dirty="0"/>
              <a:t>Right click on </a:t>
            </a:r>
            <a:r>
              <a:rPr lang="en-US" sz="2400" i="1" dirty="0"/>
              <a:t>“Difficulty signing in?”</a:t>
            </a:r>
            <a:r>
              <a:rPr lang="en-US" sz="2400" dirty="0"/>
              <a:t> link for inspecting. Now, instead of pasting full text we will give just </a:t>
            </a:r>
            <a:r>
              <a:rPr lang="en-US" sz="2400" i="1" dirty="0"/>
              <a:t>Difficulty</a:t>
            </a:r>
            <a:r>
              <a:rPr lang="en-US" sz="2400" dirty="0"/>
              <a:t>.</a:t>
            </a:r>
          </a:p>
        </p:txBody>
      </p:sp>
      <p:pic>
        <p:nvPicPr>
          <p:cNvPr id="21508" name="Picture 4" descr="Inspect PartialLink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349" y="3933438"/>
            <a:ext cx="7745651" cy="4523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12280" y="4997003"/>
            <a:ext cx="7416588" cy="830997"/>
          </a:xfrm>
          <a:prstGeom prst="rect">
            <a:avLst/>
          </a:prstGeom>
          <a:noFill/>
        </p:spPr>
        <p:txBody>
          <a:bodyPr wrap="square" rtlCol="0">
            <a:spAutoFit/>
          </a:bodyPr>
          <a:lstStyle/>
          <a:p>
            <a:r>
              <a:rPr lang="en-US" sz="2400" dirty="0" err="1"/>
              <a:t>driver.findElement</a:t>
            </a:r>
            <a:r>
              <a:rPr lang="en-US" sz="2400" dirty="0"/>
              <a:t>(</a:t>
            </a:r>
            <a:r>
              <a:rPr lang="en-US" sz="2400" dirty="0" err="1"/>
              <a:t>By.partiallinkText</a:t>
            </a:r>
            <a:r>
              <a:rPr lang="en-US" sz="2400" dirty="0"/>
              <a:t>("Difficulty")).click(); //</a:t>
            </a:r>
            <a:r>
              <a:rPr lang="en-US" sz="2400" dirty="0" err="1"/>
              <a:t>partiallinkText</a:t>
            </a:r>
            <a:r>
              <a:rPr lang="en-US" sz="2400" dirty="0"/>
              <a:t> locator for links</a:t>
            </a:r>
          </a:p>
        </p:txBody>
      </p:sp>
    </p:spTree>
    <p:extLst>
      <p:ext uri="{BB962C8B-B14F-4D97-AF65-F5344CB8AC3E}">
        <p14:creationId xmlns:p14="http://schemas.microsoft.com/office/powerpoint/2010/main" val="197425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XPath</a:t>
            </a:r>
            <a:r>
              <a:rPr lang="en-US" dirty="0"/>
              <a:t> Locator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98738" y="1342786"/>
            <a:ext cx="12093262" cy="2677656"/>
          </a:xfrm>
          <a:prstGeom prst="rect">
            <a:avLst/>
          </a:prstGeom>
          <a:noFill/>
        </p:spPr>
        <p:txBody>
          <a:bodyPr wrap="square" rtlCol="0">
            <a:spAutoFit/>
          </a:bodyPr>
          <a:lstStyle/>
          <a:p>
            <a:pPr marL="342900" indent="-342900">
              <a:buFont typeface="Wingdings" panose="05000000000000000000" pitchFamily="2" charset="2"/>
              <a:buChar char="Ø"/>
            </a:pPr>
            <a:r>
              <a:rPr lang="en-US" sz="2400" dirty="0" err="1"/>
              <a:t>XPath</a:t>
            </a:r>
            <a:r>
              <a:rPr lang="en-US" sz="2400" dirty="0"/>
              <a:t> also called as XML Path is a language to query XML documents. </a:t>
            </a:r>
            <a:r>
              <a:rPr lang="en-US" sz="2400" b="1" dirty="0" err="1"/>
              <a:t>XPath</a:t>
            </a:r>
            <a:r>
              <a:rPr lang="en-US" sz="2400" dirty="0"/>
              <a:t> is an important strategy to locate elements in selenium.</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b="1" dirty="0"/>
              <a:t>Example:</a:t>
            </a:r>
            <a:r>
              <a:rPr lang="en-US" sz="2400" dirty="0"/>
              <a:t> Now, let’s understand the working of </a:t>
            </a:r>
            <a:r>
              <a:rPr lang="en-US" sz="2400" dirty="0" err="1"/>
              <a:t>XPath</a:t>
            </a:r>
            <a:r>
              <a:rPr lang="en-US" sz="2400" dirty="0"/>
              <a:t> locator with an example. Suppose you want to locate the search box using </a:t>
            </a:r>
            <a:r>
              <a:rPr lang="en-US" sz="2400" dirty="0" err="1"/>
              <a:t>XPath</a:t>
            </a:r>
            <a:r>
              <a:rPr lang="en-US" sz="2400" dirty="0"/>
              <a:t> of </a:t>
            </a:r>
            <a:r>
              <a:rPr lang="en-US" sz="2400" b="1" dirty="0"/>
              <a:t>google.com</a:t>
            </a:r>
            <a:r>
              <a:rPr lang="en-US" sz="2400" dirty="0"/>
              <a:t>. On inspecting the web element you can see an input tag and attributes like class and name. To construct </a:t>
            </a:r>
            <a:r>
              <a:rPr lang="en-US" sz="2400" dirty="0" err="1"/>
              <a:t>XPath</a:t>
            </a:r>
            <a:r>
              <a:rPr lang="en-US" sz="2400" dirty="0"/>
              <a:t> we make use of tag names and attributes to locate the search bar.</a:t>
            </a:r>
          </a:p>
        </p:txBody>
      </p:sp>
      <p:pic>
        <p:nvPicPr>
          <p:cNvPr id="22530" name="Picture 2" descr="Inspect X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47" y="4961719"/>
            <a:ext cx="11711189" cy="4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XPath</a:t>
            </a:r>
            <a:r>
              <a:rPr lang="en-US" dirty="0"/>
              <a:t> Locator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98738" y="847162"/>
            <a:ext cx="11993140"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Click the Elements tab and press Ctrl + F to open a search box in Chrome’s developer’s tool. In the above image, you can see an input tag.</a:t>
            </a:r>
          </a:p>
          <a:p>
            <a:pPr marL="342900" indent="-342900">
              <a:buFont typeface="Wingdings" panose="05000000000000000000" pitchFamily="2" charset="2"/>
              <a:buChar char="Ø"/>
            </a:pPr>
            <a:r>
              <a:rPr lang="en-US" sz="2400" dirty="0"/>
              <a:t>Now, I will start with </a:t>
            </a:r>
            <a:r>
              <a:rPr lang="en-US" sz="2400" b="1" dirty="0"/>
              <a:t>//</a:t>
            </a:r>
            <a:r>
              <a:rPr lang="en-US" sz="2400" dirty="0"/>
              <a:t>input, where //input implies a tag name. Here we make use of </a:t>
            </a:r>
            <a:r>
              <a:rPr lang="en-US" sz="2400" i="1" dirty="0"/>
              <a:t>name</a:t>
            </a:r>
            <a:r>
              <a:rPr lang="en-US" sz="2400" dirty="0"/>
              <a:t> attribute and pass ‘q’ in single quotes as its value.</a:t>
            </a:r>
          </a:p>
          <a:p>
            <a:pPr marL="342900" indent="-342900">
              <a:buFont typeface="Wingdings" panose="05000000000000000000" pitchFamily="2" charset="2"/>
              <a:buChar char="Ø"/>
            </a:pPr>
            <a:r>
              <a:rPr lang="en-US" sz="2400" dirty="0"/>
              <a:t>This will give the below </a:t>
            </a:r>
            <a:r>
              <a:rPr lang="en-US" sz="2400" dirty="0" err="1"/>
              <a:t>XPath</a:t>
            </a:r>
            <a:r>
              <a:rPr lang="en-US" sz="2400" dirty="0"/>
              <a:t> expression:</a:t>
            </a:r>
          </a:p>
          <a:p>
            <a:pPr marL="1261872" indent="-342900">
              <a:buFont typeface="Wingdings" panose="05000000000000000000" pitchFamily="2" charset="2"/>
              <a:buChar char="q"/>
            </a:pPr>
            <a:r>
              <a:rPr lang="en-US" sz="2400" b="1" dirty="0"/>
              <a:t>//input[@name=’q’]</a:t>
            </a:r>
            <a:endParaRPr lang="en-US" sz="2400" dirty="0"/>
          </a:p>
        </p:txBody>
      </p:sp>
      <p:pic>
        <p:nvPicPr>
          <p:cNvPr id="23554" name="Picture 2" descr="Locator X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38" y="3331496"/>
            <a:ext cx="11993140" cy="15322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6102" y="5163820"/>
            <a:ext cx="11758411" cy="1107996"/>
          </a:xfrm>
          <a:prstGeom prst="rect">
            <a:avLst/>
          </a:prstGeom>
          <a:noFill/>
        </p:spPr>
        <p:txBody>
          <a:bodyPr wrap="square" rtlCol="0">
            <a:spAutoFit/>
          </a:bodyPr>
          <a:lstStyle/>
          <a:p>
            <a:endParaRPr lang="en-US" dirty="0"/>
          </a:p>
          <a:p>
            <a:r>
              <a:rPr lang="en-US" sz="2400" dirty="0" err="1"/>
              <a:t>driver.findElement</a:t>
            </a:r>
            <a:r>
              <a:rPr lang="en-US" sz="2400" dirty="0"/>
              <a:t>(</a:t>
            </a:r>
            <a:r>
              <a:rPr lang="en-US" sz="2400" dirty="0" err="1"/>
              <a:t>By.xpath</a:t>
            </a:r>
            <a:r>
              <a:rPr lang="en-US" sz="2400" dirty="0"/>
              <a:t>("//input[@name='q']")).</a:t>
            </a:r>
            <a:r>
              <a:rPr lang="en-US" sz="2400" dirty="0" err="1"/>
              <a:t>sendKeys</a:t>
            </a:r>
            <a:r>
              <a:rPr lang="en-US" sz="2400" dirty="0"/>
              <a:t>("Selenium </a:t>
            </a:r>
            <a:r>
              <a:rPr lang="en-US" sz="2400" dirty="0" err="1"/>
              <a:t>Webdriver</a:t>
            </a:r>
            <a:r>
              <a:rPr lang="en-US" sz="2400" dirty="0"/>
              <a:t>"); //</a:t>
            </a:r>
            <a:r>
              <a:rPr lang="en-US" sz="2400" dirty="0" err="1"/>
              <a:t>xpath</a:t>
            </a:r>
            <a:r>
              <a:rPr lang="en-US" sz="2400" dirty="0"/>
              <a:t> for search box</a:t>
            </a:r>
          </a:p>
        </p:txBody>
      </p:sp>
    </p:spTree>
    <p:extLst>
      <p:ext uri="{BB962C8B-B14F-4D97-AF65-F5344CB8AC3E}">
        <p14:creationId xmlns:p14="http://schemas.microsoft.com/office/powerpoint/2010/main" val="7597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Selectors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98738" y="919124"/>
            <a:ext cx="12093262"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CSS Selector is the combination of an element selector and a selector value which identifies web element within a web page. Like </a:t>
            </a:r>
            <a:r>
              <a:rPr lang="en-US" sz="2000" dirty="0" err="1"/>
              <a:t>Xpath</a:t>
            </a:r>
            <a:r>
              <a:rPr lang="en-US" sz="2000" dirty="0"/>
              <a:t>, CSS Selector is also used to locate web elements having no ID, class or Name.</a:t>
            </a:r>
          </a:p>
          <a:p>
            <a:pPr marL="342900" indent="-342900">
              <a:buFont typeface="Wingdings" panose="05000000000000000000" pitchFamily="2" charset="2"/>
              <a:buChar char="Ø"/>
            </a:pPr>
            <a:r>
              <a:rPr lang="en-US" sz="2000" b="1" dirty="0"/>
              <a:t>Example:</a:t>
            </a:r>
            <a:r>
              <a:rPr lang="en-US" sz="2000" dirty="0"/>
              <a:t> Now, let’s understand the working of CSS Selector with an example. Here we will launch Google Chrome and navigate to </a:t>
            </a:r>
            <a:r>
              <a:rPr lang="en-US" sz="2000" i="1" dirty="0"/>
              <a:t>yahoo.com</a:t>
            </a:r>
            <a:r>
              <a:rPr lang="en-US" sz="2000" dirty="0"/>
              <a:t>. Here, I will try to inspect the </a:t>
            </a:r>
            <a:r>
              <a:rPr lang="en-US" sz="2000" i="1" dirty="0"/>
              <a:t>email text box</a:t>
            </a:r>
            <a:r>
              <a:rPr lang="en-US" sz="2000" dirty="0"/>
              <a:t> using </a:t>
            </a:r>
            <a:r>
              <a:rPr lang="en-US" sz="2000" b="1" dirty="0"/>
              <a:t>CSS Selector.</a:t>
            </a:r>
            <a:endParaRPr lang="en-US" sz="2000" dirty="0"/>
          </a:p>
        </p:txBody>
      </p:sp>
      <p:pic>
        <p:nvPicPr>
          <p:cNvPr id="6" name="Picture 2" descr="Locator 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949" y="2384347"/>
            <a:ext cx="344805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nspect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369" y="2482623"/>
            <a:ext cx="46863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1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Selectors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271016" y="943083"/>
            <a:ext cx="1176195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inspecting the element, we can see the image as below</a:t>
            </a:r>
          </a:p>
        </p:txBody>
      </p:sp>
      <p:pic>
        <p:nvPicPr>
          <p:cNvPr id="24580" name="Picture 4" descr="Locator CSS Sel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07" y="1567206"/>
            <a:ext cx="11476383" cy="40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8007" y="2289634"/>
            <a:ext cx="11814967" cy="1015663"/>
          </a:xfrm>
          <a:prstGeom prst="rect">
            <a:avLst/>
          </a:prstGeom>
          <a:noFill/>
        </p:spPr>
        <p:txBody>
          <a:bodyPr wrap="square" rtlCol="0">
            <a:spAutoFit/>
          </a:bodyPr>
          <a:lstStyle/>
          <a:p>
            <a:pPr marL="285750" indent="-285750">
              <a:buFont typeface="Wingdings" panose="05000000000000000000" pitchFamily="2" charset="2"/>
              <a:buChar char="Ø"/>
            </a:pPr>
            <a:r>
              <a:rPr lang="en-US" dirty="0"/>
              <a:t> </a:t>
            </a:r>
            <a:r>
              <a:rPr lang="en-US" sz="2000" dirty="0"/>
              <a:t>Click Elements tab and press Ctrl + F to open a search box in Chrome’s developer’s tool.  In this case, CSS Selector will start with </a:t>
            </a:r>
            <a:r>
              <a:rPr lang="en-US" sz="2000" b="1" dirty="0"/>
              <a:t>#</a:t>
            </a:r>
            <a:r>
              <a:rPr lang="en-US" sz="2000" dirty="0"/>
              <a:t> and on giving the value of </a:t>
            </a:r>
            <a:r>
              <a:rPr lang="en-US" sz="2000" i="1" dirty="0"/>
              <a:t>id</a:t>
            </a:r>
            <a:r>
              <a:rPr lang="en-US" sz="2000" dirty="0"/>
              <a:t> attribute as </a:t>
            </a:r>
            <a:r>
              <a:rPr lang="en-US" sz="2000" i="1" dirty="0"/>
              <a:t>login-username</a:t>
            </a:r>
            <a:r>
              <a:rPr lang="en-US" sz="2000" dirty="0"/>
              <a:t>, the element gets highlighted.</a:t>
            </a:r>
          </a:p>
        </p:txBody>
      </p:sp>
      <p:pic>
        <p:nvPicPr>
          <p:cNvPr id="24584" name="Picture 8" descr="CSSSelector Va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22" y="3372906"/>
            <a:ext cx="11747152" cy="19503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85822" y="5723737"/>
            <a:ext cx="11814967" cy="400110"/>
          </a:xfrm>
          <a:prstGeom prst="rect">
            <a:avLst/>
          </a:prstGeom>
          <a:noFill/>
        </p:spPr>
        <p:txBody>
          <a:bodyPr wrap="square" rtlCol="0">
            <a:spAutoFit/>
          </a:bodyPr>
          <a:lstStyle/>
          <a:p>
            <a:r>
              <a:rPr lang="en-US" sz="2000" dirty="0" err="1"/>
              <a:t>driver.findElement</a:t>
            </a:r>
            <a:r>
              <a:rPr lang="en-US" sz="2000" dirty="0"/>
              <a:t>(</a:t>
            </a:r>
            <a:r>
              <a:rPr lang="en-US" sz="2000" dirty="0" err="1"/>
              <a:t>By.cssSelector</a:t>
            </a:r>
            <a:r>
              <a:rPr lang="en-US" sz="2000" dirty="0"/>
              <a:t>("#login-username")).</a:t>
            </a:r>
            <a:r>
              <a:rPr lang="en-US" sz="2000" dirty="0" err="1"/>
              <a:t>sendKeys</a:t>
            </a:r>
            <a:r>
              <a:rPr lang="en-US" sz="2000" dirty="0"/>
              <a:t>("seleniumtesting@yahoo.com");</a:t>
            </a:r>
          </a:p>
        </p:txBody>
      </p:sp>
    </p:spTree>
    <p:extLst>
      <p:ext uri="{BB962C8B-B14F-4D97-AF65-F5344CB8AC3E}">
        <p14:creationId xmlns:p14="http://schemas.microsoft.com/office/powerpoint/2010/main" val="36086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Selectors in Selenium</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3099516" y="1952867"/>
            <a:ext cx="6096000" cy="3046988"/>
          </a:xfrm>
          <a:prstGeom prst="rect">
            <a:avLst/>
          </a:prstGeom>
        </p:spPr>
        <p:txBody>
          <a:bodyPr>
            <a:spAutoFit/>
          </a:bodyPr>
          <a:lstStyle/>
          <a:p>
            <a:r>
              <a:rPr lang="en-US" sz="2400" dirty="0"/>
              <a:t>Other Selectors          =&gt; </a:t>
            </a:r>
            <a:r>
              <a:rPr lang="en-US" sz="2400" dirty="0" err="1"/>
              <a:t>By.cssSelector</a:t>
            </a:r>
            <a:r>
              <a:rPr lang="en-US" sz="2400" dirty="0"/>
              <a:t> </a:t>
            </a:r>
          </a:p>
          <a:p>
            <a:r>
              <a:rPr lang="en-US" sz="2400" dirty="0"/>
              <a:t>----------------------------- =&gt; -------------- </a:t>
            </a:r>
          </a:p>
          <a:p>
            <a:r>
              <a:rPr lang="en-US" sz="2400" dirty="0" err="1"/>
              <a:t>By.className</a:t>
            </a:r>
            <a:r>
              <a:rPr lang="en-US" sz="2400" dirty="0"/>
              <a:t>("register") =&gt; ".register" </a:t>
            </a:r>
          </a:p>
          <a:p>
            <a:r>
              <a:rPr lang="en-US" sz="2400" dirty="0" err="1"/>
              <a:t>By.tagName</a:t>
            </a:r>
            <a:r>
              <a:rPr lang="en-US" sz="2400" dirty="0"/>
              <a:t>("table")      =&gt; "table" </a:t>
            </a:r>
          </a:p>
          <a:p>
            <a:r>
              <a:rPr lang="en-US" sz="2400" dirty="0"/>
              <a:t>By.id("</a:t>
            </a:r>
            <a:r>
              <a:rPr lang="en-US" sz="2400" dirty="0" err="1"/>
              <a:t>unique_id</a:t>
            </a:r>
            <a:r>
              <a:rPr lang="en-US" sz="2400" dirty="0"/>
              <a:t>")       =&gt; "#</a:t>
            </a:r>
            <a:r>
              <a:rPr lang="en-US" sz="2400" dirty="0" err="1"/>
              <a:t>unique_id</a:t>
            </a:r>
            <a:r>
              <a:rPr lang="en-US" sz="2400" dirty="0"/>
              <a:t>" </a:t>
            </a:r>
          </a:p>
          <a:p>
            <a:r>
              <a:rPr lang="en-US" sz="2400" dirty="0"/>
              <a:t>By.name("login")         =&gt; "[name=login]" </a:t>
            </a:r>
          </a:p>
          <a:p>
            <a:r>
              <a:rPr lang="en-US" sz="2400" dirty="0" err="1"/>
              <a:t>By.xpath</a:t>
            </a:r>
            <a:r>
              <a:rPr lang="en-US" sz="2400" dirty="0"/>
              <a:t>("//body/</a:t>
            </a:r>
            <a:r>
              <a:rPr lang="en-US" sz="2400" dirty="0" err="1"/>
              <a:t>nav</a:t>
            </a:r>
            <a:r>
              <a:rPr lang="en-US" sz="2400" dirty="0"/>
              <a:t>")   =&gt; "body &gt; </a:t>
            </a:r>
            <a:r>
              <a:rPr lang="en-US" sz="2400" dirty="0" err="1"/>
              <a:t>nav</a:t>
            </a:r>
            <a:r>
              <a:rPr lang="en-US" sz="2400" dirty="0"/>
              <a:t>" </a:t>
            </a:r>
          </a:p>
          <a:p>
            <a:r>
              <a:rPr lang="en-US" sz="2400" dirty="0" err="1"/>
              <a:t>By.xpath</a:t>
            </a:r>
            <a:r>
              <a:rPr lang="en-US" sz="2400" dirty="0"/>
              <a:t>("//body//</a:t>
            </a:r>
            <a:r>
              <a:rPr lang="en-US" sz="2400" dirty="0" err="1"/>
              <a:t>nav</a:t>
            </a:r>
            <a:r>
              <a:rPr lang="en-US" sz="2400" dirty="0"/>
              <a:t>")  =&gt; "body </a:t>
            </a:r>
            <a:r>
              <a:rPr lang="en-US" sz="2400" dirty="0" err="1"/>
              <a:t>nav</a:t>
            </a:r>
            <a:r>
              <a:rPr lang="en-US" sz="2400" dirty="0"/>
              <a:t>"</a:t>
            </a:r>
          </a:p>
        </p:txBody>
      </p:sp>
    </p:spTree>
    <p:extLst>
      <p:ext uri="{BB962C8B-B14F-4D97-AF65-F5344CB8AC3E}">
        <p14:creationId xmlns:p14="http://schemas.microsoft.com/office/powerpoint/2010/main" val="3973914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Selenium 4: Relative Locators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3" name="Rectangle 2"/>
          <p:cNvSpPr/>
          <p:nvPr/>
        </p:nvSpPr>
        <p:spPr>
          <a:xfrm>
            <a:off x="503583" y="871353"/>
            <a:ext cx="10668000" cy="430887"/>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hlinkClick r:id="rId2"/>
              </a:rPr>
              <a:t>https://www.selenium.dev/documentation/webdriver/elements/locators/</a:t>
            </a:r>
            <a:endParaRPr lang="en-US" sz="2200" dirty="0">
              <a:latin typeface="Times New Roman" panose="02020603050405020304" pitchFamily="18" charset="0"/>
              <a:cs typeface="Times New Roman" panose="02020603050405020304" pitchFamily="18" charset="0"/>
            </a:endParaRPr>
          </a:p>
        </p:txBody>
      </p:sp>
      <p:sp>
        <p:nvSpPr>
          <p:cNvPr id="5" name="Rectangle 4"/>
          <p:cNvSpPr/>
          <p:nvPr/>
        </p:nvSpPr>
        <p:spPr>
          <a:xfrm>
            <a:off x="503583" y="1370163"/>
            <a:ext cx="10323444" cy="1107996"/>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These locators are helpful when it is not easy to construct a locator for the desired element, but easy to describe spatially where the element is in relation to an element that does have an easily constructed locator.</a:t>
            </a:r>
          </a:p>
        </p:txBody>
      </p:sp>
      <p:pic>
        <p:nvPicPr>
          <p:cNvPr id="6" name="Picture 5"/>
          <p:cNvPicPr>
            <a:picLocks noChangeAspect="1"/>
          </p:cNvPicPr>
          <p:nvPr/>
        </p:nvPicPr>
        <p:blipFill>
          <a:blip r:embed="rId3"/>
          <a:stretch>
            <a:fillRect/>
          </a:stretch>
        </p:blipFill>
        <p:spPr>
          <a:xfrm>
            <a:off x="9346303" y="2739020"/>
            <a:ext cx="2342115" cy="3033597"/>
          </a:xfrm>
          <a:prstGeom prst="rect">
            <a:avLst/>
          </a:prstGeom>
        </p:spPr>
      </p:pic>
      <p:pic>
        <p:nvPicPr>
          <p:cNvPr id="8" name="Picture 7"/>
          <p:cNvPicPr>
            <a:picLocks noChangeAspect="1"/>
          </p:cNvPicPr>
          <p:nvPr/>
        </p:nvPicPr>
        <p:blipFill>
          <a:blip r:embed="rId4"/>
          <a:stretch>
            <a:fillRect/>
          </a:stretch>
        </p:blipFill>
        <p:spPr>
          <a:xfrm>
            <a:off x="503583" y="2546082"/>
            <a:ext cx="7905750" cy="3419475"/>
          </a:xfrm>
          <a:prstGeom prst="rect">
            <a:avLst/>
          </a:prstGeom>
        </p:spPr>
      </p:pic>
    </p:spTree>
    <p:extLst>
      <p:ext uri="{BB962C8B-B14F-4D97-AF65-F5344CB8AC3E}">
        <p14:creationId xmlns:p14="http://schemas.microsoft.com/office/powerpoint/2010/main" val="2730027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Selenium 4: Relative Locators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6" name="Picture 5"/>
          <p:cNvPicPr>
            <a:picLocks noChangeAspect="1"/>
          </p:cNvPicPr>
          <p:nvPr/>
        </p:nvPicPr>
        <p:blipFill>
          <a:blip r:embed="rId2"/>
          <a:stretch>
            <a:fillRect/>
          </a:stretch>
        </p:blipFill>
        <p:spPr>
          <a:xfrm>
            <a:off x="9319798" y="896760"/>
            <a:ext cx="2342115" cy="3033597"/>
          </a:xfrm>
          <a:prstGeom prst="rect">
            <a:avLst/>
          </a:prstGeom>
        </p:spPr>
      </p:pic>
      <p:pic>
        <p:nvPicPr>
          <p:cNvPr id="8" name="Picture 7"/>
          <p:cNvPicPr>
            <a:picLocks noChangeAspect="1"/>
          </p:cNvPicPr>
          <p:nvPr/>
        </p:nvPicPr>
        <p:blipFill>
          <a:blip r:embed="rId3"/>
          <a:stretch>
            <a:fillRect/>
          </a:stretch>
        </p:blipFill>
        <p:spPr>
          <a:xfrm>
            <a:off x="238540" y="896760"/>
            <a:ext cx="6904382" cy="2986353"/>
          </a:xfrm>
          <a:prstGeom prst="rect">
            <a:avLst/>
          </a:prstGeom>
        </p:spPr>
      </p:pic>
      <p:sp>
        <p:nvSpPr>
          <p:cNvPr id="7" name="Rectangle 6"/>
          <p:cNvSpPr/>
          <p:nvPr/>
        </p:nvSpPr>
        <p:spPr>
          <a:xfrm>
            <a:off x="437322" y="3995097"/>
            <a:ext cx="11012556" cy="1446550"/>
          </a:xfrm>
          <a:prstGeom prst="rect">
            <a:avLst/>
          </a:prstGeom>
        </p:spPr>
        <p:txBody>
          <a:bodyPr wrap="square">
            <a:spAutoFit/>
          </a:bodyPr>
          <a:lstStyle/>
          <a:p>
            <a:r>
              <a:rPr lang="en-US" sz="2200" dirty="0">
                <a:latin typeface="Timesnew roman"/>
              </a:rPr>
              <a:t>Above</a:t>
            </a:r>
          </a:p>
          <a:p>
            <a:r>
              <a:rPr lang="en-US" sz="2200" dirty="0">
                <a:latin typeface="Timesnew roman"/>
              </a:rPr>
              <a:t>If the email text field element is not easily identifiable for some reason, but the password text field element is, we can locate the text field element using the fact that it is an “input” element “above” the password element.</a:t>
            </a:r>
            <a:endParaRPr lang="en-US" sz="2200" b="0" i="0" dirty="0">
              <a:effectLst/>
              <a:latin typeface="Timesnew roman"/>
            </a:endParaRPr>
          </a:p>
        </p:txBody>
      </p:sp>
      <p:pic>
        <p:nvPicPr>
          <p:cNvPr id="9" name="Picture 8"/>
          <p:cNvPicPr>
            <a:picLocks noChangeAspect="1"/>
          </p:cNvPicPr>
          <p:nvPr/>
        </p:nvPicPr>
        <p:blipFill>
          <a:blip r:embed="rId4"/>
          <a:stretch>
            <a:fillRect/>
          </a:stretch>
        </p:blipFill>
        <p:spPr>
          <a:xfrm>
            <a:off x="1455521" y="5441647"/>
            <a:ext cx="10206392" cy="1018243"/>
          </a:xfrm>
          <a:prstGeom prst="rect">
            <a:avLst/>
          </a:prstGeom>
        </p:spPr>
      </p:pic>
    </p:spTree>
    <p:extLst>
      <p:ext uri="{BB962C8B-B14F-4D97-AF65-F5344CB8AC3E}">
        <p14:creationId xmlns:p14="http://schemas.microsoft.com/office/powerpoint/2010/main" val="3639828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Class in Selenium – How to handle Dropdown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3" name="TextBox 2"/>
          <p:cNvSpPr txBox="1"/>
          <p:nvPr/>
        </p:nvSpPr>
        <p:spPr>
          <a:xfrm>
            <a:off x="188516" y="1068269"/>
            <a:ext cx="11814967"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 </a:t>
            </a:r>
            <a:r>
              <a:rPr lang="en-US" sz="2400" dirty="0"/>
              <a:t>Select class is a </a:t>
            </a:r>
            <a:r>
              <a:rPr lang="en-US" sz="2400" dirty="0" err="1"/>
              <a:t>WebDriver</a:t>
            </a:r>
            <a:r>
              <a:rPr lang="en-US" sz="2400" dirty="0"/>
              <a:t> class provides the implementation of the HTML Select tag</a:t>
            </a:r>
          </a:p>
          <a:p>
            <a:pPr marL="285750" indent="-285750">
              <a:buFont typeface="Wingdings" panose="05000000000000000000" pitchFamily="2" charset="2"/>
              <a:buChar char="Ø"/>
            </a:pPr>
            <a:r>
              <a:rPr lang="en-US" sz="2400" dirty="0"/>
              <a:t> Syntax: Select </a:t>
            </a:r>
            <a:r>
              <a:rPr lang="en-US" sz="2400" dirty="0" err="1"/>
              <a:t>oselect</a:t>
            </a:r>
            <a:r>
              <a:rPr lang="en-US" sz="2400" dirty="0"/>
              <a:t>=new Select(findElementBy.id(“id”));</a:t>
            </a:r>
          </a:p>
          <a:p>
            <a:r>
              <a:rPr lang="en-US" sz="2400" dirty="0"/>
              <a:t>                    </a:t>
            </a:r>
            <a:r>
              <a:rPr lang="en-US" sz="2400" dirty="0" err="1"/>
              <a:t>oselect</a:t>
            </a:r>
            <a:r>
              <a:rPr lang="en-US" sz="2400"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0687" y="2665715"/>
            <a:ext cx="3488217" cy="3699962"/>
          </a:xfrm>
          <a:prstGeom prst="rect">
            <a:avLst/>
          </a:prstGeom>
        </p:spPr>
      </p:pic>
      <p:sp>
        <p:nvSpPr>
          <p:cNvPr id="5" name="Rectangle 4"/>
          <p:cNvSpPr/>
          <p:nvPr/>
        </p:nvSpPr>
        <p:spPr>
          <a:xfrm>
            <a:off x="967409" y="3132340"/>
            <a:ext cx="6096000" cy="769441"/>
          </a:xfrm>
          <a:prstGeom prst="rect">
            <a:avLst/>
          </a:prstGeom>
        </p:spPr>
        <p:txBody>
          <a:bodyPr>
            <a:spAutoFit/>
          </a:bodyPr>
          <a:lstStyle/>
          <a:p>
            <a:r>
              <a:rPr lang="en-US" sz="2200" dirty="0">
                <a:latin typeface="Times New Roman" panose="02020603050405020304" pitchFamily="18" charset="0"/>
                <a:cs typeface="Times New Roman" panose="02020603050405020304" pitchFamily="18" charset="0"/>
                <a:hlinkClick r:id="rId3"/>
              </a:rPr>
              <a:t>https://www.selenium.dev/documentation/webdriver/elements/select_lists/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70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Consideration during Automated Testing</a:t>
            </a:r>
            <a:endParaRPr lang="en-US" dirty="0"/>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647733" y="1544021"/>
            <a:ext cx="11320530" cy="4154984"/>
          </a:xfrm>
          <a:prstGeom prst="rect">
            <a:avLst/>
          </a:prstGeom>
          <a:noFill/>
        </p:spPr>
        <p:txBody>
          <a:bodyPr wrap="square" rtlCol="0">
            <a:spAutoFit/>
          </a:bodyPr>
          <a:lstStyle/>
          <a:p>
            <a:pPr marL="457200" indent="-457200">
              <a:buFont typeface="Wingdings" panose="05000000000000000000" pitchFamily="2" charset="2"/>
              <a:buChar char="q"/>
            </a:pPr>
            <a:r>
              <a:rPr lang="en-US" sz="2400" b="1" dirty="0">
                <a:solidFill>
                  <a:srgbClr val="0070C0"/>
                </a:solidFill>
                <a:latin typeface="Times New Roman" panose="02020603050405020304" pitchFamily="18" charset="0"/>
                <a:cs typeface="Times New Roman" panose="02020603050405020304" pitchFamily="18" charset="0"/>
              </a:rPr>
              <a:t>Developing software to test the software is called test automation/automated testing</a:t>
            </a:r>
          </a:p>
          <a:p>
            <a:pPr marL="457200" indent="-457200">
              <a:buFont typeface="Wingdings" panose="05000000000000000000" pitchFamily="2" charset="2"/>
              <a:buChar char="q"/>
            </a:pPr>
            <a:endParaRPr lang="en-US" sz="2400" b="1" dirty="0">
              <a:solidFill>
                <a:srgbClr val="0070C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Clear and reasonable expectation should be established in order to know what can and what can not be accomplished with automated testing</a:t>
            </a:r>
          </a:p>
          <a:p>
            <a:pPr marL="457200" indent="-4572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There should be a clear understanding of the requirements that should be met in order to achieve successful automated testing</a:t>
            </a:r>
          </a:p>
          <a:p>
            <a:pPr marL="457200" indent="-4572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Select a tool that allows the implementation of automated testing in a way that conforms to the specified long-term testing strategy</a:t>
            </a:r>
          </a:p>
        </p:txBody>
      </p:sp>
    </p:spTree>
    <p:extLst>
      <p:ext uri="{BB962C8B-B14F-4D97-AF65-F5344CB8AC3E}">
        <p14:creationId xmlns:p14="http://schemas.microsoft.com/office/powerpoint/2010/main" val="3157250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Class in Selenium – How to handle Dropdown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268310" y="851524"/>
            <a:ext cx="11655380" cy="5539978"/>
          </a:xfrm>
          <a:prstGeom prst="rect">
            <a:avLst/>
          </a:prstGeom>
          <a:noFill/>
        </p:spPr>
        <p:txBody>
          <a:bodyPr wrap="square" rtlCol="0">
            <a:spAutoFit/>
          </a:bodyPr>
          <a:lstStyle/>
          <a:p>
            <a:pPr indent="-285750">
              <a:buFont typeface="Wingdings" panose="05000000000000000000" pitchFamily="2" charset="2"/>
              <a:buChar char="Ø"/>
            </a:pPr>
            <a:r>
              <a:rPr lang="en-US" sz="2400" dirty="0"/>
              <a:t>The select class has several methods to select or de-select dropdown's values -</a:t>
            </a:r>
            <a:br>
              <a:rPr lang="en-US" sz="2400" dirty="0"/>
            </a:br>
            <a:endParaRPr lang="en-US" sz="2400" dirty="0"/>
          </a:p>
          <a:p>
            <a:pPr marL="1261872" indent="-342900">
              <a:buFont typeface="Wingdings" panose="05000000000000000000" pitchFamily="2" charset="2"/>
              <a:buChar char="q"/>
            </a:pPr>
            <a:r>
              <a:rPr lang="en-US" sz="2400" b="1" dirty="0" err="1"/>
              <a:t>selectByVisibleText</a:t>
            </a:r>
            <a:r>
              <a:rPr lang="en-US" sz="2400" b="1" dirty="0"/>
              <a:t>("parameter")</a:t>
            </a:r>
            <a:endParaRPr lang="en-US" sz="2400" dirty="0"/>
          </a:p>
          <a:p>
            <a:pPr marL="1261872" indent="-342900">
              <a:buFont typeface="Wingdings" panose="05000000000000000000" pitchFamily="2" charset="2"/>
              <a:buChar char="q"/>
            </a:pPr>
            <a:r>
              <a:rPr lang="en-US" sz="2400" b="1" dirty="0" err="1"/>
              <a:t>deselectByVisibleText</a:t>
            </a:r>
            <a:r>
              <a:rPr lang="en-US" sz="2400" b="1" dirty="0"/>
              <a:t>("parameter")</a:t>
            </a:r>
            <a:endParaRPr lang="en-US" sz="2400" dirty="0"/>
          </a:p>
          <a:p>
            <a:pPr marL="1261872" indent="-342900">
              <a:buFont typeface="Wingdings" panose="05000000000000000000" pitchFamily="2" charset="2"/>
              <a:buChar char="q"/>
            </a:pPr>
            <a:r>
              <a:rPr lang="en-US" sz="2400" b="1" dirty="0" err="1"/>
              <a:t>selectByIndex</a:t>
            </a:r>
            <a:r>
              <a:rPr lang="en-US" sz="2400" b="1" dirty="0"/>
              <a:t>(index)</a:t>
            </a:r>
            <a:endParaRPr lang="en-US" sz="2400" dirty="0"/>
          </a:p>
          <a:p>
            <a:pPr marL="1261872" indent="-342900">
              <a:buFont typeface="Wingdings" panose="05000000000000000000" pitchFamily="2" charset="2"/>
              <a:buChar char="q"/>
            </a:pPr>
            <a:r>
              <a:rPr lang="en-US" sz="2400" b="1" dirty="0" err="1"/>
              <a:t>deselectByIndex</a:t>
            </a:r>
            <a:r>
              <a:rPr lang="en-US" sz="2400" b="1" dirty="0"/>
              <a:t>(index)</a:t>
            </a:r>
            <a:endParaRPr lang="en-US" sz="2400" dirty="0"/>
          </a:p>
          <a:p>
            <a:pPr marL="1261872" indent="-342900">
              <a:buFont typeface="Wingdings" panose="05000000000000000000" pitchFamily="2" charset="2"/>
              <a:buChar char="q"/>
            </a:pPr>
            <a:r>
              <a:rPr lang="en-US" sz="2400" b="1" dirty="0" err="1"/>
              <a:t>selectByValue</a:t>
            </a:r>
            <a:r>
              <a:rPr lang="en-US" sz="2400" b="1" dirty="0"/>
              <a:t>("value")</a:t>
            </a:r>
            <a:endParaRPr lang="en-US" sz="2400" dirty="0"/>
          </a:p>
          <a:p>
            <a:pPr marL="1261872" indent="-342900">
              <a:buFont typeface="Wingdings" panose="05000000000000000000" pitchFamily="2" charset="2"/>
              <a:buChar char="q"/>
            </a:pPr>
            <a:r>
              <a:rPr lang="en-US" sz="2400" b="1" dirty="0" err="1"/>
              <a:t>delectByValue</a:t>
            </a:r>
            <a:r>
              <a:rPr lang="en-US" sz="2400" b="1" dirty="0"/>
              <a:t>("value")</a:t>
            </a:r>
          </a:p>
          <a:p>
            <a:pPr marL="918972"/>
            <a:endParaRPr lang="en-US" sz="2400" dirty="0"/>
          </a:p>
          <a:p>
            <a:pPr marL="342900" indent="-342900">
              <a:buFont typeface="Wingdings" panose="05000000000000000000" pitchFamily="2" charset="2"/>
              <a:buChar char="Ø"/>
            </a:pPr>
            <a:r>
              <a:rPr lang="en-US" sz="2400" dirty="0"/>
              <a:t>The select class provides one method to check whether drop-down allows a user to select multiple values - </a:t>
            </a:r>
          </a:p>
          <a:p>
            <a:pPr marL="1261872" indent="-342900">
              <a:buFont typeface="Wingdings" panose="05000000000000000000" pitchFamily="2" charset="2"/>
              <a:buChar char="q"/>
            </a:pPr>
            <a:r>
              <a:rPr lang="en-US" sz="2400" b="1" dirty="0" err="1"/>
              <a:t>isMultiple</a:t>
            </a:r>
            <a:r>
              <a:rPr lang="en-US" sz="2400" b="1" dirty="0"/>
              <a:t>() - </a:t>
            </a:r>
            <a:r>
              <a:rPr lang="en-US" sz="2400" dirty="0"/>
              <a:t>returns </a:t>
            </a:r>
            <a:r>
              <a:rPr lang="en-US" sz="2400" b="1" dirty="0"/>
              <a:t>true </a:t>
            </a:r>
            <a:r>
              <a:rPr lang="en-US" sz="2400" dirty="0"/>
              <a:t>if dropdown allows </a:t>
            </a:r>
            <a:r>
              <a:rPr lang="en-US" sz="2400" b="1" dirty="0"/>
              <a:t>multiple </a:t>
            </a:r>
            <a:r>
              <a:rPr lang="en-US" sz="2400" dirty="0"/>
              <a:t>selection, otherwise </a:t>
            </a:r>
            <a:r>
              <a:rPr lang="en-US" sz="2400" b="1" dirty="0"/>
              <a:t>false</a:t>
            </a:r>
            <a:r>
              <a:rPr lang="en-US" sz="2400" dirty="0"/>
              <a:t>.</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To deselect multiple selected values - </a:t>
            </a:r>
            <a:r>
              <a:rPr lang="en-US" sz="2400" b="1" dirty="0" err="1"/>
              <a:t>deselectAll</a:t>
            </a:r>
            <a:r>
              <a:rPr lang="en-US" sz="2400" b="1" dirty="0"/>
              <a:t>()</a:t>
            </a:r>
            <a:endParaRPr lang="en-US" sz="2400"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907077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Class in Selenium – How to handle Dropdown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268310" y="815230"/>
            <a:ext cx="5359758" cy="5262979"/>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t>parameter - </a:t>
            </a:r>
            <a:r>
              <a:rPr lang="en-US" sz="2400" dirty="0"/>
              <a:t>represents the value of dropdown.</a:t>
            </a:r>
          </a:p>
          <a:p>
            <a:pPr marL="285750" indent="-285750">
              <a:buFont typeface="Wingdings" panose="05000000000000000000" pitchFamily="2" charset="2"/>
              <a:buChar char="Ø"/>
            </a:pPr>
            <a:r>
              <a:rPr lang="en-US" sz="2400" b="1" dirty="0"/>
              <a:t>index - </a:t>
            </a:r>
            <a:r>
              <a:rPr lang="en-US" sz="2400" dirty="0"/>
              <a:t>represents the index of the dropdown's value. It starts with </a:t>
            </a:r>
            <a:r>
              <a:rPr lang="en-US" sz="2400" b="1" dirty="0"/>
              <a:t>0</a:t>
            </a:r>
            <a:r>
              <a:rPr lang="en-US" sz="2400" dirty="0"/>
              <a:t>, i.e., the index of the first value of dropdown is </a:t>
            </a:r>
            <a:r>
              <a:rPr lang="en-US" sz="2400" b="1" dirty="0"/>
              <a:t>zero</a:t>
            </a:r>
            <a:r>
              <a:rPr lang="en-US" sz="2400" dirty="0"/>
              <a:t>.</a:t>
            </a:r>
          </a:p>
          <a:p>
            <a:pPr marL="285750" indent="-285750">
              <a:buFont typeface="Wingdings" panose="05000000000000000000" pitchFamily="2" charset="2"/>
              <a:buChar char="Ø"/>
            </a:pPr>
            <a:r>
              <a:rPr lang="en-US" sz="2400" b="1" dirty="0"/>
              <a:t>value - </a:t>
            </a:r>
            <a:r>
              <a:rPr lang="en-US" sz="2400" dirty="0"/>
              <a:t>represents the value of "</a:t>
            </a:r>
            <a:r>
              <a:rPr lang="en-US" sz="2400" b="1" dirty="0"/>
              <a:t>value</a:t>
            </a:r>
            <a:r>
              <a:rPr lang="en-US" sz="2400" dirty="0"/>
              <a:t>" property.</a:t>
            </a:r>
          </a:p>
          <a:p>
            <a:pPr marL="1261872" indent="-342900">
              <a:buFont typeface="Wingdings" panose="05000000000000000000" pitchFamily="2" charset="2"/>
              <a:buChar char="q"/>
            </a:pPr>
            <a:r>
              <a:rPr lang="en-US" sz="2400" dirty="0"/>
              <a:t>  </a:t>
            </a:r>
            <a:r>
              <a:rPr lang="en-US" sz="2400" b="1" dirty="0"/>
              <a:t>How to access?</a:t>
            </a:r>
          </a:p>
          <a:p>
            <a:pPr marL="2176272" indent="-342900">
              <a:buFont typeface="Wingdings" panose="05000000000000000000" pitchFamily="2" charset="2"/>
              <a:buChar char="v"/>
            </a:pPr>
            <a:r>
              <a:rPr lang="en-US" sz="2400" dirty="0"/>
              <a:t>First, identify the dropdown field on the webpage.</a:t>
            </a:r>
          </a:p>
          <a:p>
            <a:pPr marL="2176272" indent="-342900">
              <a:buFont typeface="Wingdings" panose="05000000000000000000" pitchFamily="2" charset="2"/>
              <a:buChar char="v"/>
            </a:pPr>
            <a:r>
              <a:rPr lang="en-US" sz="2400" dirty="0"/>
              <a:t>Then we can select or unselect values from it.</a:t>
            </a:r>
          </a:p>
        </p:txBody>
      </p:sp>
      <p:pic>
        <p:nvPicPr>
          <p:cNvPr id="7" name="Picture 2" descr="https://1.bp.blogspot.com/-8eZf_iqcKac/W8nq74yCXnI/AAAAAAAAC5g/31UVKrElBA4THrWRcrcSF4OGF1HosDuAgCLcBGAs/s1600/d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332" y="955548"/>
            <a:ext cx="1055039" cy="512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561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Class in Selenium – How to handle Dropdown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3" name="Rectangle 2"/>
          <p:cNvSpPr/>
          <p:nvPr/>
        </p:nvSpPr>
        <p:spPr>
          <a:xfrm>
            <a:off x="356316" y="1061262"/>
            <a:ext cx="2876281" cy="923330"/>
          </a:xfrm>
          <a:prstGeom prst="rect">
            <a:avLst/>
          </a:prstGeom>
        </p:spPr>
        <p:txBody>
          <a:bodyPr wrap="square">
            <a:spAutoFit/>
          </a:bodyPr>
          <a:lstStyle/>
          <a:p>
            <a:pPr>
              <a:buFont typeface="Arial" panose="020B0604020202020204" pitchFamily="34" charset="0"/>
              <a:buChar char="•"/>
            </a:pPr>
            <a:r>
              <a:rPr lang="en-US" b="1" u="sng" dirty="0">
                <a:solidFill>
                  <a:srgbClr val="2E2E2E"/>
                </a:solidFill>
                <a:latin typeface="Roboto"/>
              </a:rPr>
              <a:t>Code</a:t>
            </a:r>
            <a:r>
              <a:rPr lang="en-US" b="1" dirty="0">
                <a:solidFill>
                  <a:srgbClr val="2E2E2E"/>
                </a:solidFill>
                <a:latin typeface="Roboto"/>
              </a:rPr>
              <a:t> - </a:t>
            </a:r>
            <a:br>
              <a:rPr lang="en-US" dirty="0"/>
            </a:br>
            <a:br>
              <a:rPr lang="en-US" dirty="0"/>
            </a:br>
            <a:r>
              <a:rPr lang="en-US" b="1" dirty="0" err="1">
                <a:solidFill>
                  <a:srgbClr val="2E2E2E"/>
                </a:solidFill>
                <a:latin typeface="Roboto"/>
              </a:rPr>
              <a:t>selectByVisibleText</a:t>
            </a:r>
            <a:r>
              <a:rPr lang="en-US" b="1" dirty="0">
                <a:solidFill>
                  <a:srgbClr val="2E2E2E"/>
                </a:solidFill>
                <a:latin typeface="Roboto"/>
              </a:rPr>
              <a:t>() - </a:t>
            </a:r>
            <a:endParaRPr lang="en-US" b="0" i="0" dirty="0">
              <a:solidFill>
                <a:srgbClr val="2E2E2E"/>
              </a:solidFill>
              <a:effectLst/>
              <a:latin typeface="Roboto"/>
            </a:endParaRPr>
          </a:p>
        </p:txBody>
      </p:sp>
      <p:sp>
        <p:nvSpPr>
          <p:cNvPr id="6" name="Rectangle 5"/>
          <p:cNvSpPr/>
          <p:nvPr/>
        </p:nvSpPr>
        <p:spPr>
          <a:xfrm>
            <a:off x="399245" y="2274838"/>
            <a:ext cx="11603866" cy="1477328"/>
          </a:xfrm>
          <a:prstGeom prst="rect">
            <a:avLst/>
          </a:prstGeom>
        </p:spPr>
        <p:txBody>
          <a:bodyPr wrap="square">
            <a:spAutoFit/>
          </a:bodyPr>
          <a:lstStyle/>
          <a:p>
            <a:r>
              <a:rPr lang="en-US" b="1" dirty="0" err="1">
                <a:solidFill>
                  <a:srgbClr val="000000"/>
                </a:solidFill>
                <a:latin typeface="Courier New" panose="02070309020205020404" pitchFamily="49" charset="0"/>
              </a:rPr>
              <a:t>WebElement</a:t>
            </a:r>
            <a:r>
              <a:rPr lang="en-US" b="1" dirty="0">
                <a:solidFill>
                  <a:srgbClr val="000000"/>
                </a:solidFill>
                <a:latin typeface="Courier New" panose="02070309020205020404" pitchFamily="49" charset="0"/>
              </a:rPr>
              <a:t> </a:t>
            </a:r>
            <a:r>
              <a:rPr lang="en-US" b="1" dirty="0" err="1">
                <a:solidFill>
                  <a:srgbClr val="000000"/>
                </a:solidFill>
                <a:latin typeface="Courier New" panose="02070309020205020404" pitchFamily="49" charset="0"/>
              </a:rPr>
              <a:t>daytext</a:t>
            </a:r>
            <a:r>
              <a:rPr lang="en-US" b="1" dirty="0">
                <a:solidFill>
                  <a:srgbClr val="000000"/>
                </a:solidFill>
                <a:latin typeface="Courier New" panose="02070309020205020404" pitchFamily="49" charset="0"/>
              </a:rPr>
              <a:t> = </a:t>
            </a:r>
            <a:r>
              <a:rPr lang="en-US" b="1" dirty="0" err="1">
                <a:solidFill>
                  <a:srgbClr val="000000"/>
                </a:solidFill>
                <a:latin typeface="Courier New" panose="02070309020205020404" pitchFamily="49" charset="0"/>
              </a:rPr>
              <a:t>driver.findElement</a:t>
            </a:r>
            <a:r>
              <a:rPr lang="en-US" b="1" dirty="0">
                <a:solidFill>
                  <a:srgbClr val="000000"/>
                </a:solidFill>
                <a:latin typeface="Courier New" panose="02070309020205020404" pitchFamily="49" charset="0"/>
              </a:rPr>
              <a:t>(By.id("day"));</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identifing</a:t>
            </a:r>
            <a:r>
              <a:rPr lang="en-US" dirty="0">
                <a:solidFill>
                  <a:srgbClr val="000000"/>
                </a:solidFill>
                <a:latin typeface="Courier New" panose="02070309020205020404" pitchFamily="49" charset="0"/>
              </a:rPr>
              <a:t> the 'day' dropdown available on </a:t>
            </a:r>
            <a:r>
              <a:rPr lang="en-US" dirty="0" err="1">
                <a:solidFill>
                  <a:srgbClr val="000000"/>
                </a:solidFill>
                <a:latin typeface="Courier New" panose="02070309020205020404" pitchFamily="49" charset="0"/>
              </a:rPr>
              <a:t>facebook</a:t>
            </a:r>
            <a:r>
              <a:rPr lang="en-US" dirty="0">
                <a:solidFill>
                  <a:srgbClr val="000000"/>
                </a:solidFill>
                <a:latin typeface="Courier New" panose="02070309020205020404" pitchFamily="49" charset="0"/>
              </a:rPr>
              <a:t> login page. </a:t>
            </a:r>
          </a:p>
          <a:p>
            <a:r>
              <a:rPr lang="en-US" b="1" dirty="0">
                <a:solidFill>
                  <a:srgbClr val="000000"/>
                </a:solidFill>
                <a:latin typeface="Courier New" panose="02070309020205020404" pitchFamily="49" charset="0"/>
              </a:rPr>
              <a:t>Select </a:t>
            </a:r>
            <a:r>
              <a:rPr lang="en-US" b="1" dirty="0" err="1">
                <a:solidFill>
                  <a:srgbClr val="000000"/>
                </a:solidFill>
                <a:latin typeface="Courier New" panose="02070309020205020404" pitchFamily="49" charset="0"/>
              </a:rPr>
              <a:t>select</a:t>
            </a:r>
            <a:r>
              <a:rPr lang="en-US" b="1" dirty="0">
                <a:solidFill>
                  <a:srgbClr val="000000"/>
                </a:solidFill>
                <a:latin typeface="Courier New" panose="02070309020205020404" pitchFamily="49" charset="0"/>
              </a:rPr>
              <a:t> = new Select(</a:t>
            </a:r>
            <a:r>
              <a:rPr lang="en-US" b="1" dirty="0" err="1">
                <a:solidFill>
                  <a:srgbClr val="000000"/>
                </a:solidFill>
                <a:latin typeface="Courier New" panose="02070309020205020404" pitchFamily="49" charset="0"/>
              </a:rPr>
              <a:t>daytext</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//instantiating the dropdown elements as Select class object. </a:t>
            </a:r>
          </a:p>
          <a:p>
            <a:r>
              <a:rPr lang="en-US" b="1" dirty="0" err="1">
                <a:solidFill>
                  <a:srgbClr val="000000"/>
                </a:solidFill>
                <a:latin typeface="Courier New" panose="02070309020205020404" pitchFamily="49" charset="0"/>
              </a:rPr>
              <a:t>select.selectByVisibleText</a:t>
            </a:r>
            <a:r>
              <a:rPr lang="en-US" b="1" dirty="0">
                <a:solidFill>
                  <a:srgbClr val="000000"/>
                </a:solidFill>
                <a:latin typeface="Courier New" panose="02070309020205020404" pitchFamily="49" charset="0"/>
              </a:rPr>
              <a:t>("10");</a:t>
            </a:r>
            <a:r>
              <a:rPr lang="en-US" dirty="0">
                <a:solidFill>
                  <a:srgbClr val="000000"/>
                </a:solidFill>
                <a:latin typeface="Courier New" panose="02070309020205020404" pitchFamily="49" charset="0"/>
              </a:rPr>
              <a:t>//selecting value from dropdown. </a:t>
            </a:r>
            <a:endParaRPr lang="en-US" dirty="0"/>
          </a:p>
        </p:txBody>
      </p:sp>
      <p:sp>
        <p:nvSpPr>
          <p:cNvPr id="7" name="Rectangle 6"/>
          <p:cNvSpPr/>
          <p:nvPr/>
        </p:nvSpPr>
        <p:spPr>
          <a:xfrm>
            <a:off x="978793" y="4204135"/>
            <a:ext cx="9684913" cy="1200329"/>
          </a:xfrm>
          <a:prstGeom prst="rect">
            <a:avLst/>
          </a:prstGeom>
        </p:spPr>
        <p:txBody>
          <a:bodyPr wrap="square">
            <a:spAutoFit/>
          </a:bodyPr>
          <a:lstStyle/>
          <a:p>
            <a:pPr>
              <a:buFont typeface="Arial" panose="020B0604020202020204" pitchFamily="34" charset="0"/>
              <a:buChar char="•"/>
            </a:pPr>
            <a:r>
              <a:rPr lang="en-US" b="1" u="sng" dirty="0">
                <a:solidFill>
                  <a:srgbClr val="2E2E2E"/>
                </a:solidFill>
                <a:latin typeface="Roboto"/>
              </a:rPr>
              <a:t>Explanation </a:t>
            </a:r>
            <a:r>
              <a:rPr lang="en-US" b="1" dirty="0">
                <a:solidFill>
                  <a:srgbClr val="2E2E2E"/>
                </a:solidFill>
                <a:latin typeface="Roboto"/>
              </a:rPr>
              <a:t>- </a:t>
            </a:r>
            <a:br>
              <a:rPr lang="en-US" dirty="0"/>
            </a:br>
            <a:r>
              <a:rPr lang="en-US" b="1" dirty="0">
                <a:solidFill>
                  <a:srgbClr val="2E2E2E"/>
                </a:solidFill>
                <a:latin typeface="Roboto"/>
              </a:rPr>
              <a:t>"day" </a:t>
            </a:r>
            <a:r>
              <a:rPr lang="en-US" dirty="0">
                <a:solidFill>
                  <a:srgbClr val="2E2E2E"/>
                </a:solidFill>
                <a:latin typeface="Roboto"/>
              </a:rPr>
              <a:t>is the drop-down element having day values from (</a:t>
            </a:r>
            <a:r>
              <a:rPr lang="en-US" b="1" dirty="0">
                <a:solidFill>
                  <a:srgbClr val="2E2E2E"/>
                </a:solidFill>
                <a:latin typeface="Roboto"/>
              </a:rPr>
              <a:t>1-30/31</a:t>
            </a:r>
            <a:r>
              <a:rPr lang="en-US" dirty="0">
                <a:solidFill>
                  <a:srgbClr val="2E2E2E"/>
                </a:solidFill>
                <a:latin typeface="Roboto"/>
              </a:rPr>
              <a:t>).</a:t>
            </a:r>
          </a:p>
          <a:p>
            <a:pPr>
              <a:buFont typeface="Arial" panose="020B0604020202020204" pitchFamily="34" charset="0"/>
              <a:buChar char="•"/>
            </a:pPr>
            <a:r>
              <a:rPr lang="en-US" b="1" dirty="0">
                <a:solidFill>
                  <a:srgbClr val="2E2E2E"/>
                </a:solidFill>
                <a:latin typeface="Roboto"/>
              </a:rPr>
              <a:t>"select" </a:t>
            </a:r>
            <a:r>
              <a:rPr lang="en-US" dirty="0">
                <a:solidFill>
                  <a:srgbClr val="2E2E2E"/>
                </a:solidFill>
                <a:latin typeface="Roboto"/>
              </a:rPr>
              <a:t>is the object of </a:t>
            </a:r>
            <a:r>
              <a:rPr lang="en-US" b="1" dirty="0">
                <a:solidFill>
                  <a:srgbClr val="2E2E2E"/>
                </a:solidFill>
                <a:latin typeface="Roboto"/>
              </a:rPr>
              <a:t>the Select </a:t>
            </a:r>
            <a:r>
              <a:rPr lang="en-US" dirty="0">
                <a:solidFill>
                  <a:srgbClr val="2E2E2E"/>
                </a:solidFill>
                <a:latin typeface="Roboto"/>
              </a:rPr>
              <a:t>class that refers to "</a:t>
            </a:r>
            <a:r>
              <a:rPr lang="en-US" b="1" dirty="0">
                <a:solidFill>
                  <a:srgbClr val="2E2E2E"/>
                </a:solidFill>
                <a:latin typeface="Roboto"/>
              </a:rPr>
              <a:t>day</a:t>
            </a:r>
            <a:r>
              <a:rPr lang="en-US" dirty="0">
                <a:solidFill>
                  <a:srgbClr val="2E2E2E"/>
                </a:solidFill>
                <a:latin typeface="Roboto"/>
              </a:rPr>
              <a:t>" dropdown's values.</a:t>
            </a:r>
            <a:r>
              <a:rPr lang="en-US" b="1" dirty="0">
                <a:solidFill>
                  <a:srgbClr val="2E2E2E"/>
                </a:solidFill>
                <a:latin typeface="Roboto"/>
              </a:rPr>
              <a:t> </a:t>
            </a:r>
            <a:endParaRPr lang="en-US" dirty="0">
              <a:solidFill>
                <a:srgbClr val="2E2E2E"/>
              </a:solidFill>
              <a:latin typeface="Roboto"/>
            </a:endParaRPr>
          </a:p>
          <a:p>
            <a:pPr>
              <a:buFont typeface="Arial" panose="020B0604020202020204" pitchFamily="34" charset="0"/>
              <a:buChar char="•"/>
            </a:pPr>
            <a:r>
              <a:rPr lang="en-US" dirty="0">
                <a:solidFill>
                  <a:srgbClr val="2E2E2E"/>
                </a:solidFill>
                <a:latin typeface="Roboto"/>
              </a:rPr>
              <a:t>We are selecting </a:t>
            </a:r>
            <a:r>
              <a:rPr lang="en-US" b="1" dirty="0">
                <a:solidFill>
                  <a:srgbClr val="2E2E2E"/>
                </a:solidFill>
                <a:latin typeface="Roboto"/>
              </a:rPr>
              <a:t>"10" as the text </a:t>
            </a:r>
            <a:r>
              <a:rPr lang="en-US" b="1" dirty="0">
                <a:solidFill>
                  <a:srgbClr val="FF0000"/>
                </a:solidFill>
                <a:latin typeface="Roboto"/>
              </a:rPr>
              <a:t>parameter</a:t>
            </a:r>
            <a:r>
              <a:rPr lang="en-US" b="1" dirty="0">
                <a:solidFill>
                  <a:srgbClr val="2E2E2E"/>
                </a:solidFill>
                <a:latin typeface="Roboto"/>
              </a:rPr>
              <a:t>.</a:t>
            </a:r>
            <a:endParaRPr lang="en-US" b="0" i="0" dirty="0">
              <a:solidFill>
                <a:srgbClr val="2E2E2E"/>
              </a:solidFill>
              <a:effectLst/>
              <a:latin typeface="Roboto"/>
            </a:endParaRPr>
          </a:p>
        </p:txBody>
      </p:sp>
    </p:spTree>
    <p:extLst>
      <p:ext uri="{BB962C8B-B14F-4D97-AF65-F5344CB8AC3E}">
        <p14:creationId xmlns:p14="http://schemas.microsoft.com/office/powerpoint/2010/main" val="2668910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Class in Selenium – How to handle Dropdown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978793" y="4204135"/>
            <a:ext cx="9684913" cy="1200329"/>
          </a:xfrm>
          <a:prstGeom prst="rect">
            <a:avLst/>
          </a:prstGeom>
        </p:spPr>
        <p:txBody>
          <a:bodyPr wrap="square">
            <a:spAutoFit/>
          </a:bodyPr>
          <a:lstStyle/>
          <a:p>
            <a:pPr>
              <a:buFont typeface="Arial" panose="020B0604020202020204" pitchFamily="34" charset="0"/>
              <a:buChar char="•"/>
            </a:pPr>
            <a:r>
              <a:rPr lang="en-US" b="1" u="sng" dirty="0">
                <a:solidFill>
                  <a:srgbClr val="2E2E2E"/>
                </a:solidFill>
                <a:latin typeface="Roboto"/>
              </a:rPr>
              <a:t>Explanation </a:t>
            </a:r>
            <a:r>
              <a:rPr lang="en-US" b="1" dirty="0">
                <a:solidFill>
                  <a:srgbClr val="2E2E2E"/>
                </a:solidFill>
                <a:latin typeface="Roboto"/>
              </a:rPr>
              <a:t>- </a:t>
            </a:r>
            <a:br>
              <a:rPr lang="en-US" dirty="0"/>
            </a:br>
            <a:r>
              <a:rPr lang="en-US" b="1" dirty="0">
                <a:solidFill>
                  <a:srgbClr val="2E2E2E"/>
                </a:solidFill>
                <a:latin typeface="Roboto"/>
              </a:rPr>
              <a:t>"day" </a:t>
            </a:r>
            <a:r>
              <a:rPr lang="en-US" dirty="0">
                <a:solidFill>
                  <a:srgbClr val="2E2E2E"/>
                </a:solidFill>
                <a:latin typeface="Roboto"/>
              </a:rPr>
              <a:t>is the drop-down element having day values from (</a:t>
            </a:r>
            <a:r>
              <a:rPr lang="en-US" b="1" dirty="0">
                <a:solidFill>
                  <a:srgbClr val="2E2E2E"/>
                </a:solidFill>
                <a:latin typeface="Roboto"/>
              </a:rPr>
              <a:t>1-30/31</a:t>
            </a:r>
            <a:r>
              <a:rPr lang="en-US" dirty="0">
                <a:solidFill>
                  <a:srgbClr val="2E2E2E"/>
                </a:solidFill>
                <a:latin typeface="Roboto"/>
              </a:rPr>
              <a:t>).</a:t>
            </a:r>
          </a:p>
          <a:p>
            <a:pPr>
              <a:buFont typeface="Arial" panose="020B0604020202020204" pitchFamily="34" charset="0"/>
              <a:buChar char="•"/>
            </a:pPr>
            <a:r>
              <a:rPr lang="en-US" b="1" dirty="0">
                <a:solidFill>
                  <a:srgbClr val="2E2E2E"/>
                </a:solidFill>
                <a:latin typeface="Roboto"/>
              </a:rPr>
              <a:t>"select" </a:t>
            </a:r>
            <a:r>
              <a:rPr lang="en-US" dirty="0">
                <a:solidFill>
                  <a:srgbClr val="2E2E2E"/>
                </a:solidFill>
                <a:latin typeface="Roboto"/>
              </a:rPr>
              <a:t>is the object of </a:t>
            </a:r>
            <a:r>
              <a:rPr lang="en-US" b="1" dirty="0">
                <a:solidFill>
                  <a:srgbClr val="2E2E2E"/>
                </a:solidFill>
                <a:latin typeface="Roboto"/>
              </a:rPr>
              <a:t>the Select </a:t>
            </a:r>
            <a:r>
              <a:rPr lang="en-US" dirty="0">
                <a:solidFill>
                  <a:srgbClr val="2E2E2E"/>
                </a:solidFill>
                <a:latin typeface="Roboto"/>
              </a:rPr>
              <a:t>class that refers to "</a:t>
            </a:r>
            <a:r>
              <a:rPr lang="en-US" b="1" dirty="0">
                <a:solidFill>
                  <a:srgbClr val="2E2E2E"/>
                </a:solidFill>
                <a:latin typeface="Roboto"/>
              </a:rPr>
              <a:t>day</a:t>
            </a:r>
            <a:r>
              <a:rPr lang="en-US" dirty="0">
                <a:solidFill>
                  <a:srgbClr val="2E2E2E"/>
                </a:solidFill>
                <a:latin typeface="Roboto"/>
              </a:rPr>
              <a:t>" dropdown's values.</a:t>
            </a:r>
            <a:r>
              <a:rPr lang="en-US" b="1" dirty="0">
                <a:solidFill>
                  <a:srgbClr val="2E2E2E"/>
                </a:solidFill>
                <a:latin typeface="Roboto"/>
              </a:rPr>
              <a:t> </a:t>
            </a:r>
            <a:endParaRPr lang="en-US" dirty="0">
              <a:solidFill>
                <a:srgbClr val="2E2E2E"/>
              </a:solidFill>
              <a:latin typeface="Roboto"/>
            </a:endParaRPr>
          </a:p>
          <a:p>
            <a:pPr>
              <a:buFont typeface="Arial" panose="020B0604020202020204" pitchFamily="34" charset="0"/>
              <a:buChar char="•"/>
            </a:pPr>
            <a:r>
              <a:rPr lang="en-US" dirty="0">
                <a:solidFill>
                  <a:srgbClr val="2E2E2E"/>
                </a:solidFill>
                <a:latin typeface="Roboto"/>
              </a:rPr>
              <a:t>We are selecting "11" as the index value. It will select "11" as the date in the drop-down.</a:t>
            </a:r>
            <a:endParaRPr lang="en-US" b="0" i="0" dirty="0">
              <a:solidFill>
                <a:srgbClr val="2E2E2E"/>
              </a:solidFill>
              <a:effectLst/>
              <a:latin typeface="Roboto"/>
            </a:endParaRPr>
          </a:p>
        </p:txBody>
      </p:sp>
      <p:sp>
        <p:nvSpPr>
          <p:cNvPr id="10" name="Rectangle 9"/>
          <p:cNvSpPr/>
          <p:nvPr/>
        </p:nvSpPr>
        <p:spPr>
          <a:xfrm>
            <a:off x="647733" y="1321801"/>
            <a:ext cx="2374561" cy="461665"/>
          </a:xfrm>
          <a:prstGeom prst="rect">
            <a:avLst/>
          </a:prstGeom>
        </p:spPr>
        <p:txBody>
          <a:bodyPr wrap="none">
            <a:spAutoFit/>
          </a:bodyPr>
          <a:lstStyle/>
          <a:p>
            <a:r>
              <a:rPr lang="en-US" sz="2400" b="1" dirty="0" err="1"/>
              <a:t>selectByIndex</a:t>
            </a:r>
            <a:r>
              <a:rPr lang="en-US" sz="2400" b="1" dirty="0"/>
              <a:t>() - </a:t>
            </a:r>
          </a:p>
        </p:txBody>
      </p:sp>
      <p:sp>
        <p:nvSpPr>
          <p:cNvPr id="11" name="Rectangle 10"/>
          <p:cNvSpPr/>
          <p:nvPr/>
        </p:nvSpPr>
        <p:spPr>
          <a:xfrm>
            <a:off x="647733" y="2274838"/>
            <a:ext cx="11097799" cy="1200329"/>
          </a:xfrm>
          <a:prstGeom prst="rect">
            <a:avLst/>
          </a:prstGeom>
        </p:spPr>
        <p:txBody>
          <a:bodyPr wrap="square">
            <a:spAutoFit/>
          </a:bodyPr>
          <a:lstStyle/>
          <a:p>
            <a:r>
              <a:rPr lang="en-US" b="1" dirty="0" err="1">
                <a:solidFill>
                  <a:srgbClr val="000000"/>
                </a:solidFill>
                <a:latin typeface="Courier New" panose="02070309020205020404" pitchFamily="49" charset="0"/>
              </a:rPr>
              <a:t>WebElement</a:t>
            </a:r>
            <a:r>
              <a:rPr lang="en-US" b="1" dirty="0">
                <a:solidFill>
                  <a:srgbClr val="000000"/>
                </a:solidFill>
                <a:latin typeface="Courier New" panose="02070309020205020404" pitchFamily="49" charset="0"/>
              </a:rPr>
              <a:t> </a:t>
            </a:r>
            <a:r>
              <a:rPr lang="en-US" b="1" dirty="0" err="1">
                <a:solidFill>
                  <a:srgbClr val="000000"/>
                </a:solidFill>
                <a:latin typeface="Courier New" panose="02070309020205020404" pitchFamily="49" charset="0"/>
              </a:rPr>
              <a:t>dayIndex</a:t>
            </a:r>
            <a:r>
              <a:rPr lang="en-US" b="1" dirty="0">
                <a:solidFill>
                  <a:srgbClr val="000000"/>
                </a:solidFill>
                <a:latin typeface="Courier New" panose="02070309020205020404" pitchFamily="49" charset="0"/>
              </a:rPr>
              <a:t> = </a:t>
            </a:r>
            <a:r>
              <a:rPr lang="en-US" b="1" dirty="0" err="1">
                <a:solidFill>
                  <a:srgbClr val="000000"/>
                </a:solidFill>
                <a:latin typeface="Courier New" panose="02070309020205020404" pitchFamily="49" charset="0"/>
              </a:rPr>
              <a:t>driver.findElement</a:t>
            </a:r>
            <a:r>
              <a:rPr lang="en-US" b="1" dirty="0">
                <a:solidFill>
                  <a:srgbClr val="000000"/>
                </a:solidFill>
                <a:latin typeface="Courier New" panose="02070309020205020404" pitchFamily="49" charset="0"/>
              </a:rPr>
              <a:t>(By.id("day"));</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identifing</a:t>
            </a:r>
            <a:r>
              <a:rPr lang="en-US" dirty="0">
                <a:solidFill>
                  <a:srgbClr val="000000"/>
                </a:solidFill>
                <a:latin typeface="Courier New" panose="02070309020205020404" pitchFamily="49" charset="0"/>
              </a:rPr>
              <a:t> the 'day' dropdown available on </a:t>
            </a:r>
            <a:r>
              <a:rPr lang="en-US" dirty="0" err="1">
                <a:solidFill>
                  <a:srgbClr val="000000"/>
                </a:solidFill>
                <a:latin typeface="Courier New" panose="02070309020205020404" pitchFamily="49" charset="0"/>
              </a:rPr>
              <a:t>facebook</a:t>
            </a:r>
            <a:r>
              <a:rPr lang="en-US" dirty="0">
                <a:solidFill>
                  <a:srgbClr val="000000"/>
                </a:solidFill>
                <a:latin typeface="Courier New" panose="02070309020205020404" pitchFamily="49" charset="0"/>
              </a:rPr>
              <a:t> login page. </a:t>
            </a:r>
          </a:p>
          <a:p>
            <a:r>
              <a:rPr lang="en-US" b="1" dirty="0">
                <a:solidFill>
                  <a:srgbClr val="000000"/>
                </a:solidFill>
                <a:latin typeface="Courier New" panose="02070309020205020404" pitchFamily="49" charset="0"/>
              </a:rPr>
              <a:t>Select </a:t>
            </a:r>
            <a:r>
              <a:rPr lang="en-US" b="1" dirty="0" err="1">
                <a:solidFill>
                  <a:srgbClr val="000000"/>
                </a:solidFill>
                <a:latin typeface="Courier New" panose="02070309020205020404" pitchFamily="49" charset="0"/>
              </a:rPr>
              <a:t>select</a:t>
            </a:r>
            <a:r>
              <a:rPr lang="en-US" b="1" dirty="0">
                <a:solidFill>
                  <a:srgbClr val="000000"/>
                </a:solidFill>
                <a:latin typeface="Courier New" panose="02070309020205020404" pitchFamily="49" charset="0"/>
              </a:rPr>
              <a:t> = new Select(</a:t>
            </a:r>
            <a:r>
              <a:rPr lang="en-US" b="1" dirty="0" err="1">
                <a:solidFill>
                  <a:srgbClr val="000000"/>
                </a:solidFill>
                <a:latin typeface="Courier New" panose="02070309020205020404" pitchFamily="49" charset="0"/>
              </a:rPr>
              <a:t>dayIndex</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//instantiating the dropdown elements as </a:t>
            </a:r>
            <a:r>
              <a:rPr lang="en-US" b="1" dirty="0">
                <a:solidFill>
                  <a:srgbClr val="000000"/>
                </a:solidFill>
                <a:latin typeface="Courier New" panose="02070309020205020404" pitchFamily="49" charset="0"/>
              </a:rPr>
              <a:t>Select class object. </a:t>
            </a:r>
            <a:r>
              <a:rPr lang="en-US" b="1" dirty="0" err="1">
                <a:solidFill>
                  <a:srgbClr val="000000"/>
                </a:solidFill>
                <a:latin typeface="Courier New" panose="02070309020205020404" pitchFamily="49" charset="0"/>
              </a:rPr>
              <a:t>select.selectByIndex</a:t>
            </a:r>
            <a:r>
              <a:rPr lang="en-US" b="1" dirty="0">
                <a:solidFill>
                  <a:srgbClr val="000000"/>
                </a:solidFill>
                <a:latin typeface="Courier New" panose="02070309020205020404" pitchFamily="49" charset="0"/>
              </a:rPr>
              <a:t>(11);</a:t>
            </a:r>
            <a:r>
              <a:rPr lang="en-US" dirty="0">
                <a:solidFill>
                  <a:srgbClr val="000000"/>
                </a:solidFill>
                <a:latin typeface="Courier New" panose="02070309020205020404" pitchFamily="49" charset="0"/>
              </a:rPr>
              <a:t>//selecting value from dropdown.</a:t>
            </a:r>
            <a:endParaRPr lang="en-US" dirty="0"/>
          </a:p>
        </p:txBody>
      </p:sp>
    </p:spTree>
    <p:extLst>
      <p:ext uri="{BB962C8B-B14F-4D97-AF65-F5344CB8AC3E}">
        <p14:creationId xmlns:p14="http://schemas.microsoft.com/office/powerpoint/2010/main" val="2825276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Class in Selenium – How to handle Dropdown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1253543" y="5237340"/>
            <a:ext cx="9684913" cy="1200329"/>
          </a:xfrm>
          <a:prstGeom prst="rect">
            <a:avLst/>
          </a:prstGeom>
        </p:spPr>
        <p:txBody>
          <a:bodyPr wrap="square">
            <a:spAutoFit/>
          </a:bodyPr>
          <a:lstStyle/>
          <a:p>
            <a:pPr>
              <a:buFont typeface="Arial" panose="020B0604020202020204" pitchFamily="34" charset="0"/>
              <a:buChar char="•"/>
            </a:pPr>
            <a:r>
              <a:rPr lang="en-US" b="1" u="sng" dirty="0">
                <a:solidFill>
                  <a:srgbClr val="2E2E2E"/>
                </a:solidFill>
                <a:latin typeface="Roboto"/>
              </a:rPr>
              <a:t>Explanation </a:t>
            </a:r>
            <a:r>
              <a:rPr lang="en-US" b="1" dirty="0">
                <a:solidFill>
                  <a:srgbClr val="2E2E2E"/>
                </a:solidFill>
                <a:latin typeface="Roboto"/>
              </a:rPr>
              <a:t>- </a:t>
            </a:r>
            <a:br>
              <a:rPr lang="en-US" dirty="0"/>
            </a:br>
            <a:r>
              <a:rPr lang="en-US" b="1" dirty="0">
                <a:solidFill>
                  <a:srgbClr val="2E2E2E"/>
                </a:solidFill>
                <a:latin typeface="Roboto"/>
              </a:rPr>
              <a:t>"day" </a:t>
            </a:r>
            <a:r>
              <a:rPr lang="en-US" dirty="0">
                <a:solidFill>
                  <a:srgbClr val="2E2E2E"/>
                </a:solidFill>
                <a:latin typeface="Roboto"/>
              </a:rPr>
              <a:t>is the drop-down element having day values from (</a:t>
            </a:r>
            <a:r>
              <a:rPr lang="en-US" b="1" dirty="0">
                <a:solidFill>
                  <a:srgbClr val="2E2E2E"/>
                </a:solidFill>
                <a:latin typeface="Roboto"/>
              </a:rPr>
              <a:t>1-30/31</a:t>
            </a:r>
            <a:r>
              <a:rPr lang="en-US" dirty="0">
                <a:solidFill>
                  <a:srgbClr val="2E2E2E"/>
                </a:solidFill>
                <a:latin typeface="Roboto"/>
              </a:rPr>
              <a:t>).</a:t>
            </a:r>
          </a:p>
          <a:p>
            <a:pPr>
              <a:buFont typeface="Arial" panose="020B0604020202020204" pitchFamily="34" charset="0"/>
              <a:buChar char="•"/>
            </a:pPr>
            <a:r>
              <a:rPr lang="en-US" b="1" dirty="0">
                <a:solidFill>
                  <a:srgbClr val="2E2E2E"/>
                </a:solidFill>
                <a:latin typeface="Roboto"/>
              </a:rPr>
              <a:t>"select" </a:t>
            </a:r>
            <a:r>
              <a:rPr lang="en-US" dirty="0">
                <a:solidFill>
                  <a:srgbClr val="2E2E2E"/>
                </a:solidFill>
                <a:latin typeface="Roboto"/>
              </a:rPr>
              <a:t>is the object of </a:t>
            </a:r>
            <a:r>
              <a:rPr lang="en-US" b="1" dirty="0">
                <a:solidFill>
                  <a:srgbClr val="2E2E2E"/>
                </a:solidFill>
                <a:latin typeface="Roboto"/>
              </a:rPr>
              <a:t>the Select </a:t>
            </a:r>
            <a:r>
              <a:rPr lang="en-US" dirty="0">
                <a:solidFill>
                  <a:srgbClr val="2E2E2E"/>
                </a:solidFill>
                <a:latin typeface="Roboto"/>
              </a:rPr>
              <a:t>class that refers to "</a:t>
            </a:r>
            <a:r>
              <a:rPr lang="en-US" b="1" dirty="0">
                <a:solidFill>
                  <a:srgbClr val="2E2E2E"/>
                </a:solidFill>
                <a:latin typeface="Roboto"/>
              </a:rPr>
              <a:t>day</a:t>
            </a:r>
            <a:r>
              <a:rPr lang="en-US" dirty="0">
                <a:solidFill>
                  <a:srgbClr val="2E2E2E"/>
                </a:solidFill>
                <a:latin typeface="Roboto"/>
              </a:rPr>
              <a:t>" dropdown's values.</a:t>
            </a:r>
            <a:r>
              <a:rPr lang="en-US" b="1" dirty="0">
                <a:solidFill>
                  <a:srgbClr val="2E2E2E"/>
                </a:solidFill>
                <a:latin typeface="Roboto"/>
              </a:rPr>
              <a:t> </a:t>
            </a:r>
            <a:endParaRPr lang="en-US" dirty="0">
              <a:solidFill>
                <a:srgbClr val="2E2E2E"/>
              </a:solidFill>
              <a:latin typeface="Roboto"/>
            </a:endParaRPr>
          </a:p>
          <a:p>
            <a:pPr>
              <a:buFont typeface="Arial" panose="020B0604020202020204" pitchFamily="34" charset="0"/>
              <a:buChar char="•"/>
            </a:pPr>
            <a:r>
              <a:rPr lang="en-US" dirty="0"/>
              <a:t>We are selecting </a:t>
            </a:r>
            <a:r>
              <a:rPr lang="en-US" b="1" dirty="0"/>
              <a:t>"11" as the value. </a:t>
            </a:r>
            <a:r>
              <a:rPr lang="en-US" dirty="0"/>
              <a:t>It will select "</a:t>
            </a:r>
            <a:r>
              <a:rPr lang="en-US" b="1" dirty="0"/>
              <a:t>11</a:t>
            </a:r>
            <a:r>
              <a:rPr lang="en-US" dirty="0"/>
              <a:t>" as the date in the drop-down.</a:t>
            </a:r>
            <a:r>
              <a:rPr lang="en-US" dirty="0">
                <a:solidFill>
                  <a:srgbClr val="2E2E2E"/>
                </a:solidFill>
                <a:latin typeface="Roboto"/>
              </a:rPr>
              <a:t>.</a:t>
            </a:r>
            <a:endParaRPr lang="en-US" b="0" i="0" dirty="0">
              <a:solidFill>
                <a:srgbClr val="2E2E2E"/>
              </a:solidFill>
              <a:effectLst/>
              <a:latin typeface="Roboto"/>
            </a:endParaRPr>
          </a:p>
        </p:txBody>
      </p:sp>
      <p:sp>
        <p:nvSpPr>
          <p:cNvPr id="10" name="Rectangle 9"/>
          <p:cNvSpPr/>
          <p:nvPr/>
        </p:nvSpPr>
        <p:spPr>
          <a:xfrm>
            <a:off x="647733" y="1040484"/>
            <a:ext cx="2384820" cy="461665"/>
          </a:xfrm>
          <a:prstGeom prst="rect">
            <a:avLst/>
          </a:prstGeom>
        </p:spPr>
        <p:txBody>
          <a:bodyPr wrap="none">
            <a:spAutoFit/>
          </a:bodyPr>
          <a:lstStyle/>
          <a:p>
            <a:r>
              <a:rPr lang="en-US" sz="2400" b="1" dirty="0" err="1"/>
              <a:t>selectByValue</a:t>
            </a:r>
            <a:r>
              <a:rPr lang="en-US" sz="2400" b="1" dirty="0"/>
              <a:t>() - </a:t>
            </a:r>
          </a:p>
        </p:txBody>
      </p:sp>
      <p:sp>
        <p:nvSpPr>
          <p:cNvPr id="11" name="Rectangle 10"/>
          <p:cNvSpPr/>
          <p:nvPr/>
        </p:nvSpPr>
        <p:spPr>
          <a:xfrm>
            <a:off x="392383" y="3894217"/>
            <a:ext cx="11097799" cy="1200329"/>
          </a:xfrm>
          <a:prstGeom prst="rect">
            <a:avLst/>
          </a:prstGeom>
        </p:spPr>
        <p:txBody>
          <a:bodyPr wrap="square">
            <a:spAutoFit/>
          </a:bodyPr>
          <a:lstStyle/>
          <a:p>
            <a:r>
              <a:rPr lang="en-US" b="1" dirty="0" err="1"/>
              <a:t>WebElement</a:t>
            </a:r>
            <a:r>
              <a:rPr lang="en-US" b="1" dirty="0"/>
              <a:t> </a:t>
            </a:r>
            <a:r>
              <a:rPr lang="en-US" b="1" dirty="0" err="1"/>
              <a:t>dayValue</a:t>
            </a:r>
            <a:r>
              <a:rPr lang="en-US" b="1" dirty="0"/>
              <a:t> = </a:t>
            </a:r>
            <a:r>
              <a:rPr lang="en-US" b="1" dirty="0" err="1"/>
              <a:t>driver.findElement</a:t>
            </a:r>
            <a:r>
              <a:rPr lang="en-US" b="1" dirty="0"/>
              <a:t>(By.id("day")); </a:t>
            </a:r>
            <a:r>
              <a:rPr lang="en-US" dirty="0"/>
              <a:t>//</a:t>
            </a:r>
            <a:r>
              <a:rPr lang="en-US" dirty="0" err="1"/>
              <a:t>identifing</a:t>
            </a:r>
            <a:r>
              <a:rPr lang="en-US" dirty="0"/>
              <a:t> the 'day' dropdown available on </a:t>
            </a:r>
            <a:r>
              <a:rPr lang="en-US" dirty="0" err="1"/>
              <a:t>facebook</a:t>
            </a:r>
            <a:r>
              <a:rPr lang="en-US" dirty="0"/>
              <a:t> login page. </a:t>
            </a:r>
          </a:p>
          <a:p>
            <a:r>
              <a:rPr lang="en-US" b="1" dirty="0"/>
              <a:t>Select </a:t>
            </a:r>
            <a:r>
              <a:rPr lang="en-US" b="1" dirty="0" err="1"/>
              <a:t>select</a:t>
            </a:r>
            <a:r>
              <a:rPr lang="en-US" b="1" dirty="0"/>
              <a:t> = new Select(</a:t>
            </a:r>
            <a:r>
              <a:rPr lang="en-US" b="1" dirty="0" err="1"/>
              <a:t>dayValue</a:t>
            </a:r>
            <a:r>
              <a:rPr lang="en-US" b="1" dirty="0"/>
              <a:t>); </a:t>
            </a:r>
            <a:r>
              <a:rPr lang="en-US" dirty="0"/>
              <a:t>//instantiating the dropdown elements as Select class object. </a:t>
            </a:r>
            <a:r>
              <a:rPr lang="en-US" b="1" dirty="0" err="1"/>
              <a:t>select.selectByValue</a:t>
            </a:r>
            <a:r>
              <a:rPr lang="en-US" b="1" dirty="0"/>
              <a:t>("11");</a:t>
            </a:r>
            <a:r>
              <a:rPr lang="en-US" dirty="0"/>
              <a:t> //selecting value from dropdown </a:t>
            </a:r>
          </a:p>
        </p:txBody>
      </p:sp>
      <p:pic>
        <p:nvPicPr>
          <p:cNvPr id="31748" name="Picture 4" descr="https://3.bp.blogspot.com/-E3tmeLtv5LM/W8nskRWweFI/AAAAAAAAC5s/STdNBB3jQ1U4II8TWPWQ3bfUC-qocMk5ACLcBGAs/s1600/d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123" y="895599"/>
            <a:ext cx="3428687" cy="27259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2383" y="1871481"/>
            <a:ext cx="6096000" cy="1477328"/>
          </a:xfrm>
          <a:prstGeom prst="rect">
            <a:avLst/>
          </a:prstGeom>
        </p:spPr>
        <p:txBody>
          <a:bodyPr>
            <a:spAutoFit/>
          </a:bodyPr>
          <a:lstStyle/>
          <a:p>
            <a:r>
              <a:rPr lang="en-US" dirty="0">
                <a:solidFill>
                  <a:srgbClr val="2E2E2E"/>
                </a:solidFill>
                <a:latin typeface="Roboto"/>
              </a:rPr>
              <a:t> Here, I inspected "</a:t>
            </a:r>
            <a:r>
              <a:rPr lang="en-US" b="1" dirty="0">
                <a:solidFill>
                  <a:srgbClr val="2E2E2E"/>
                </a:solidFill>
                <a:latin typeface="Roboto"/>
              </a:rPr>
              <a:t>day</a:t>
            </a:r>
            <a:r>
              <a:rPr lang="en-US" dirty="0">
                <a:solidFill>
                  <a:srgbClr val="2E2E2E"/>
                </a:solidFill>
                <a:latin typeface="Roboto"/>
              </a:rPr>
              <a:t>" drop-down using developer tool. In the image you can see </a:t>
            </a:r>
            <a:r>
              <a:rPr lang="en-US" b="1" dirty="0">
                <a:solidFill>
                  <a:srgbClr val="2E2E2E"/>
                </a:solidFill>
                <a:latin typeface="Roboto"/>
              </a:rPr>
              <a:t>options</a:t>
            </a:r>
            <a:r>
              <a:rPr lang="en-US" dirty="0">
                <a:solidFill>
                  <a:srgbClr val="2E2E2E"/>
                </a:solidFill>
                <a:latin typeface="Roboto"/>
              </a:rPr>
              <a:t> available for the dropdown. You can see "</a:t>
            </a:r>
            <a:r>
              <a:rPr lang="en-US" b="1" dirty="0">
                <a:solidFill>
                  <a:srgbClr val="2E2E2E"/>
                </a:solidFill>
                <a:latin typeface="Roboto"/>
              </a:rPr>
              <a:t>value</a:t>
            </a:r>
            <a:r>
              <a:rPr lang="en-US" dirty="0">
                <a:solidFill>
                  <a:srgbClr val="2E2E2E"/>
                </a:solidFill>
                <a:latin typeface="Roboto"/>
              </a:rPr>
              <a:t>" property and its </a:t>
            </a:r>
            <a:r>
              <a:rPr lang="en-US" b="1" dirty="0">
                <a:solidFill>
                  <a:srgbClr val="0000FF"/>
                </a:solidFill>
                <a:latin typeface="Roboto"/>
              </a:rPr>
              <a:t>value</a:t>
            </a:r>
            <a:r>
              <a:rPr lang="en-US" dirty="0">
                <a:solidFill>
                  <a:srgbClr val="2E2E2E"/>
                </a:solidFill>
                <a:latin typeface="Roboto"/>
              </a:rPr>
              <a:t>  beside &lt;</a:t>
            </a:r>
            <a:r>
              <a:rPr lang="en-US" b="1" dirty="0">
                <a:solidFill>
                  <a:srgbClr val="2E2E2E"/>
                </a:solidFill>
                <a:latin typeface="Roboto"/>
              </a:rPr>
              <a:t>option</a:t>
            </a:r>
            <a:r>
              <a:rPr lang="en-US" dirty="0">
                <a:solidFill>
                  <a:srgbClr val="2E2E2E"/>
                </a:solidFill>
                <a:latin typeface="Roboto"/>
              </a:rPr>
              <a:t>&gt; tag. In the below code, we will use this </a:t>
            </a:r>
            <a:r>
              <a:rPr lang="en-US" b="1" dirty="0">
                <a:solidFill>
                  <a:srgbClr val="0000FF"/>
                </a:solidFill>
                <a:latin typeface="Roboto"/>
              </a:rPr>
              <a:t>value</a:t>
            </a:r>
            <a:r>
              <a:rPr lang="en-US" dirty="0">
                <a:solidFill>
                  <a:srgbClr val="2E2E2E"/>
                </a:solidFill>
                <a:latin typeface="Roboto"/>
              </a:rPr>
              <a:t>.</a:t>
            </a:r>
            <a:endParaRPr lang="en-US" dirty="0"/>
          </a:p>
        </p:txBody>
      </p:sp>
    </p:spTree>
    <p:extLst>
      <p:ext uri="{BB962C8B-B14F-4D97-AF65-F5344CB8AC3E}">
        <p14:creationId xmlns:p14="http://schemas.microsoft.com/office/powerpoint/2010/main" val="4091063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Class in Selenium – How to handle Dropdown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366625" y="2236518"/>
            <a:ext cx="9684913" cy="646331"/>
          </a:xfrm>
          <a:prstGeom prst="rect">
            <a:avLst/>
          </a:prstGeom>
        </p:spPr>
        <p:txBody>
          <a:bodyPr wrap="square">
            <a:spAutoFit/>
          </a:bodyPr>
          <a:lstStyle/>
          <a:p>
            <a:r>
              <a:rPr lang="en-US" b="0" i="0" dirty="0">
                <a:solidFill>
                  <a:srgbClr val="2E2E2E"/>
                </a:solidFill>
                <a:effectLst/>
                <a:latin typeface="Roboto"/>
              </a:rPr>
              <a:t>This method helps to get all the options belonging to a select tag. It takes no parameters and returns a list of web elements</a:t>
            </a:r>
          </a:p>
        </p:txBody>
      </p:sp>
      <p:sp>
        <p:nvSpPr>
          <p:cNvPr id="11" name="Rectangle 10"/>
          <p:cNvSpPr/>
          <p:nvPr/>
        </p:nvSpPr>
        <p:spPr>
          <a:xfrm>
            <a:off x="366625" y="3436847"/>
            <a:ext cx="11097799" cy="923330"/>
          </a:xfrm>
          <a:prstGeom prst="rect">
            <a:avLst/>
          </a:prstGeom>
        </p:spPr>
        <p:txBody>
          <a:bodyPr wrap="square">
            <a:spAutoFit/>
          </a:bodyPr>
          <a:lstStyle/>
          <a:p>
            <a:r>
              <a:rPr lang="en-US" b="1" dirty="0"/>
              <a:t>Select </a:t>
            </a:r>
            <a:r>
              <a:rPr lang="en-US" b="1" dirty="0" err="1"/>
              <a:t>oselect</a:t>
            </a:r>
            <a:r>
              <a:rPr lang="en-US" b="1" dirty="0"/>
              <a:t>= </a:t>
            </a:r>
            <a:r>
              <a:rPr lang="en-US" b="1" dirty="0" err="1"/>
              <a:t>driver.findElement</a:t>
            </a:r>
            <a:r>
              <a:rPr lang="en-US" b="1" dirty="0"/>
              <a:t>(By.id("day")); </a:t>
            </a:r>
            <a:r>
              <a:rPr lang="en-US" dirty="0"/>
              <a:t>//</a:t>
            </a:r>
            <a:r>
              <a:rPr lang="en-US" dirty="0" err="1"/>
              <a:t>identifing</a:t>
            </a:r>
            <a:r>
              <a:rPr lang="en-US" dirty="0"/>
              <a:t> the 'day' dropdown available on </a:t>
            </a:r>
            <a:r>
              <a:rPr lang="en-US" dirty="0" err="1"/>
              <a:t>facebook</a:t>
            </a:r>
            <a:r>
              <a:rPr lang="en-US" dirty="0"/>
              <a:t> </a:t>
            </a:r>
            <a:r>
              <a:rPr lang="en-US" b="1" dirty="0"/>
              <a:t>List&lt;</a:t>
            </a:r>
            <a:r>
              <a:rPr lang="en-US" b="1" dirty="0" err="1"/>
              <a:t>WebElement</a:t>
            </a:r>
            <a:r>
              <a:rPr lang="en-US" b="1" dirty="0"/>
              <a:t>&gt; </a:t>
            </a:r>
            <a:r>
              <a:rPr lang="en-US" b="1" dirty="0" err="1"/>
              <a:t>elementcount</a:t>
            </a:r>
            <a:r>
              <a:rPr lang="en-US" b="1" dirty="0"/>
              <a:t>= </a:t>
            </a:r>
            <a:r>
              <a:rPr lang="en-US" b="1" dirty="0" err="1"/>
              <a:t>oselect.getOptions</a:t>
            </a:r>
            <a:r>
              <a:rPr lang="en-US" b="1" dirty="0"/>
              <a:t>();</a:t>
            </a:r>
          </a:p>
          <a:p>
            <a:r>
              <a:rPr lang="en-US" b="1" dirty="0" err="1"/>
              <a:t>System.out.println</a:t>
            </a:r>
            <a:r>
              <a:rPr lang="en-US" b="1" dirty="0"/>
              <a:t>(</a:t>
            </a:r>
            <a:r>
              <a:rPr lang="en-US" b="1" dirty="0" err="1"/>
              <a:t>elementcount.size</a:t>
            </a:r>
            <a:r>
              <a:rPr lang="en-US" b="1" dirty="0"/>
              <a:t>());</a:t>
            </a:r>
            <a:endParaRPr lang="en-US" dirty="0"/>
          </a:p>
        </p:txBody>
      </p:sp>
      <p:sp>
        <p:nvSpPr>
          <p:cNvPr id="8" name="Rectangle 7"/>
          <p:cNvSpPr/>
          <p:nvPr/>
        </p:nvSpPr>
        <p:spPr>
          <a:xfrm>
            <a:off x="647733" y="1040484"/>
            <a:ext cx="2021451" cy="461665"/>
          </a:xfrm>
          <a:prstGeom prst="rect">
            <a:avLst/>
          </a:prstGeom>
        </p:spPr>
        <p:txBody>
          <a:bodyPr wrap="none">
            <a:spAutoFit/>
          </a:bodyPr>
          <a:lstStyle/>
          <a:p>
            <a:r>
              <a:rPr lang="en-US" sz="2400" b="1" dirty="0" err="1"/>
              <a:t>getOptions</a:t>
            </a:r>
            <a:r>
              <a:rPr lang="en-US" sz="2400" b="1" dirty="0"/>
              <a:t>() - </a:t>
            </a:r>
          </a:p>
        </p:txBody>
      </p:sp>
    </p:spTree>
    <p:extLst>
      <p:ext uri="{BB962C8B-B14F-4D97-AF65-F5344CB8AC3E}">
        <p14:creationId xmlns:p14="http://schemas.microsoft.com/office/powerpoint/2010/main" val="2853494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Class in Selenium – How to handle Dropdown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11" name="Rectangle 10"/>
          <p:cNvSpPr/>
          <p:nvPr/>
        </p:nvSpPr>
        <p:spPr>
          <a:xfrm>
            <a:off x="353746" y="1286075"/>
            <a:ext cx="11097799" cy="830997"/>
          </a:xfrm>
          <a:prstGeom prst="rect">
            <a:avLst/>
          </a:prstGeom>
        </p:spPr>
        <p:txBody>
          <a:bodyPr wrap="square">
            <a:spAutoFit/>
          </a:bodyPr>
          <a:lstStyle/>
          <a:p>
            <a:pPr marL="342900" indent="-342900">
              <a:buFont typeface="Wingdings" panose="05000000000000000000" pitchFamily="2" charset="2"/>
              <a:buChar char="Ø"/>
            </a:pPr>
            <a:r>
              <a:rPr lang="en-US" sz="2400" dirty="0"/>
              <a:t>Multiple Select attribute is a Boolean expression. When it is present, it specifies that multiple options can be selected at once</a:t>
            </a:r>
          </a:p>
        </p:txBody>
      </p:sp>
      <p:sp>
        <p:nvSpPr>
          <p:cNvPr id="9" name="Rectangle 8"/>
          <p:cNvSpPr/>
          <p:nvPr/>
        </p:nvSpPr>
        <p:spPr>
          <a:xfrm>
            <a:off x="892431" y="2501162"/>
            <a:ext cx="1896673" cy="461665"/>
          </a:xfrm>
          <a:prstGeom prst="rect">
            <a:avLst/>
          </a:prstGeom>
        </p:spPr>
        <p:txBody>
          <a:bodyPr wrap="none">
            <a:spAutoFit/>
          </a:bodyPr>
          <a:lstStyle/>
          <a:p>
            <a:r>
              <a:rPr lang="en-US" sz="2400" b="1" dirty="0" err="1"/>
              <a:t>isMultiple</a:t>
            </a:r>
            <a:r>
              <a:rPr lang="en-US" sz="2400" b="1" dirty="0"/>
              <a:t>() - </a:t>
            </a:r>
          </a:p>
        </p:txBody>
      </p:sp>
      <p:sp>
        <p:nvSpPr>
          <p:cNvPr id="12" name="Rectangle 11"/>
          <p:cNvSpPr/>
          <p:nvPr/>
        </p:nvSpPr>
        <p:spPr>
          <a:xfrm>
            <a:off x="353746" y="3346917"/>
            <a:ext cx="11097799" cy="1200329"/>
          </a:xfrm>
          <a:prstGeom prst="rect">
            <a:avLst/>
          </a:prstGeom>
        </p:spPr>
        <p:txBody>
          <a:bodyPr wrap="square">
            <a:spAutoFit/>
          </a:bodyPr>
          <a:lstStyle/>
          <a:p>
            <a:pPr marL="342900" indent="-342900">
              <a:buFont typeface="Wingdings" panose="05000000000000000000" pitchFamily="2" charset="2"/>
              <a:buChar char="Ø"/>
            </a:pPr>
            <a:r>
              <a:rPr lang="en-US" sz="2400" dirty="0"/>
              <a:t>This method tells whether the select element support multiple select options at the same time or not. </a:t>
            </a:r>
            <a:r>
              <a:rPr lang="en-US" sz="2400" dirty="0">
                <a:solidFill>
                  <a:srgbClr val="2E2E2E"/>
                </a:solidFill>
              </a:rPr>
              <a:t>It takes no parameters and returns Boolean value</a:t>
            </a:r>
          </a:p>
          <a:p>
            <a:pPr marL="342900" indent="-342900">
              <a:buFont typeface="Wingdings" panose="05000000000000000000" pitchFamily="2" charset="2"/>
              <a:buChar char="Ø"/>
            </a:pPr>
            <a:endParaRPr lang="en-US" sz="2400" dirty="0"/>
          </a:p>
        </p:txBody>
      </p:sp>
      <p:sp>
        <p:nvSpPr>
          <p:cNvPr id="13" name="Rectangle 12"/>
          <p:cNvSpPr/>
          <p:nvPr/>
        </p:nvSpPr>
        <p:spPr>
          <a:xfrm>
            <a:off x="1031952" y="4652096"/>
            <a:ext cx="2911374" cy="461665"/>
          </a:xfrm>
          <a:prstGeom prst="rect">
            <a:avLst/>
          </a:prstGeom>
        </p:spPr>
        <p:txBody>
          <a:bodyPr wrap="none">
            <a:spAutoFit/>
          </a:bodyPr>
          <a:lstStyle/>
          <a:p>
            <a:r>
              <a:rPr lang="en-US" sz="2400" b="1" dirty="0" err="1"/>
              <a:t>oSelect.isMultiple</a:t>
            </a:r>
            <a:r>
              <a:rPr lang="en-US" sz="2400" b="1" dirty="0"/>
              <a:t>() - </a:t>
            </a:r>
          </a:p>
        </p:txBody>
      </p:sp>
    </p:spTree>
    <p:extLst>
      <p:ext uri="{BB962C8B-B14F-4D97-AF65-F5344CB8AC3E}">
        <p14:creationId xmlns:p14="http://schemas.microsoft.com/office/powerpoint/2010/main" val="662530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Class in Selenium – How to handle Dropdown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155" y="1431437"/>
            <a:ext cx="8835515" cy="4183751"/>
          </a:xfrm>
          <a:prstGeom prst="rect">
            <a:avLst/>
          </a:prstGeom>
        </p:spPr>
      </p:pic>
    </p:spTree>
    <p:extLst>
      <p:ext uri="{BB962C8B-B14F-4D97-AF65-F5344CB8AC3E}">
        <p14:creationId xmlns:p14="http://schemas.microsoft.com/office/powerpoint/2010/main" val="2773503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Chapter 5</a:t>
            </a:r>
          </a:p>
        </p:txBody>
      </p:sp>
      <p:sp>
        <p:nvSpPr>
          <p:cNvPr id="4" name="Date Placeholder 3"/>
          <p:cNvSpPr>
            <a:spLocks noGrp="1"/>
          </p:cNvSpPr>
          <p:nvPr>
            <p:ph type="dt" sz="half" idx="10"/>
          </p:nvPr>
        </p:nvSpPr>
        <p:spPr/>
        <p:txBody>
          <a:bodyPr/>
          <a:lstStyle/>
          <a:p>
            <a:fld id="{56C747F9-66C6-4921-B729-944F7209B526}"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1609859" y="2241332"/>
            <a:ext cx="8972281" cy="2246769"/>
          </a:xfrm>
          <a:prstGeom prst="rect">
            <a:avLst/>
          </a:prstGeom>
          <a:noFill/>
        </p:spPr>
        <p:txBody>
          <a:bodyPr wrap="square" rtlCol="0">
            <a:spAutoFit/>
          </a:bodyPr>
          <a:lstStyle/>
          <a:p>
            <a:r>
              <a:rPr lang="nl-NL" sz="2800" b="1" dirty="0"/>
              <a:t>Chapter 5. </a:t>
            </a:r>
            <a:r>
              <a:rPr lang="en-US" sz="2800" b="1" dirty="0"/>
              <a:t>Automated Tool support for Testing                                                                                 </a:t>
            </a:r>
          </a:p>
          <a:p>
            <a:r>
              <a:rPr lang="en-US" sz="2800" dirty="0">
                <a:solidFill>
                  <a:schemeClr val="bg1">
                    <a:lumMod val="85000"/>
                  </a:schemeClr>
                </a:solidFill>
              </a:rPr>
              <a:t>5.1  Automated Mock Framework</a:t>
            </a:r>
          </a:p>
          <a:p>
            <a:r>
              <a:rPr lang="en-US" sz="2800" dirty="0">
                <a:solidFill>
                  <a:schemeClr val="bg1">
                    <a:lumMod val="85000"/>
                  </a:schemeClr>
                </a:solidFill>
              </a:rPr>
              <a:t>5.2  API Testing</a:t>
            </a:r>
          </a:p>
          <a:p>
            <a:r>
              <a:rPr lang="en-US" sz="2800" dirty="0">
                <a:solidFill>
                  <a:schemeClr val="bg1">
                    <a:lumMod val="85000"/>
                  </a:schemeClr>
                </a:solidFill>
              </a:rPr>
              <a:t>5.3  Web Testing</a:t>
            </a:r>
          </a:p>
          <a:p>
            <a:r>
              <a:rPr lang="en-US" sz="2800" dirty="0">
                <a:solidFill>
                  <a:srgbClr val="0070C0"/>
                </a:solidFill>
              </a:rPr>
              <a:t>5.4  </a:t>
            </a:r>
            <a:r>
              <a:rPr lang="en-US" sz="2800" dirty="0" err="1">
                <a:solidFill>
                  <a:srgbClr val="0070C0"/>
                </a:solidFill>
              </a:rPr>
              <a:t>Behaviour</a:t>
            </a:r>
            <a:r>
              <a:rPr lang="en-US" sz="2800" dirty="0">
                <a:solidFill>
                  <a:srgbClr val="0070C0"/>
                </a:solidFill>
              </a:rPr>
              <a:t> Driven Development (BDD)</a:t>
            </a:r>
          </a:p>
        </p:txBody>
      </p:sp>
    </p:spTree>
    <p:extLst>
      <p:ext uri="{BB962C8B-B14F-4D97-AF65-F5344CB8AC3E}">
        <p14:creationId xmlns:p14="http://schemas.microsoft.com/office/powerpoint/2010/main" val="1776591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User Stories and Behaviour Driven Development (BDD)</a:t>
            </a:r>
            <a:endParaRPr lang="en-IN" dirty="0"/>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647733" y="1418430"/>
            <a:ext cx="11320530" cy="830997"/>
          </a:xfrm>
          <a:prstGeom prst="rect">
            <a:avLst/>
          </a:prstGeom>
          <a:noFill/>
        </p:spPr>
        <p:txBody>
          <a:bodyPr wrap="square" rtlCol="0">
            <a:spAutoFit/>
          </a:bodyPr>
          <a:lstStyle/>
          <a:p>
            <a:pPr marL="457200" indent="-457200">
              <a:buFont typeface="Wingdings" panose="05000000000000000000" pitchFamily="2" charset="2"/>
              <a:buChar char="q"/>
            </a:pPr>
            <a:r>
              <a:rPr lang="en-US" sz="2400" b="1" dirty="0">
                <a:solidFill>
                  <a:srgbClr val="0070C0"/>
                </a:solidFill>
                <a:latin typeface="Times New Roman" panose="02020603050405020304" pitchFamily="18" charset="0"/>
                <a:cs typeface="Times New Roman" panose="02020603050405020304" pitchFamily="18" charset="0"/>
              </a:rPr>
              <a:t>Requirements need to be clear, precise, and unambiguous</a:t>
            </a:r>
          </a:p>
          <a:p>
            <a:pPr marL="1261872" indent="-342900">
              <a:buFont typeface="Wingdings" panose="05000000000000000000" pitchFamily="2" charset="2"/>
              <a:buChar char="Ø"/>
            </a:pPr>
            <a:r>
              <a:rPr lang="en-US" sz="2400" b="1" dirty="0">
                <a:solidFill>
                  <a:srgbClr val="0070C0"/>
                </a:solidFill>
                <a:latin typeface="Times New Roman" panose="02020603050405020304" pitchFamily="18" charset="0"/>
                <a:cs typeface="Times New Roman" panose="02020603050405020304" pitchFamily="18" charset="0"/>
              </a:rPr>
              <a:t> To make that we need to develop test cases for </a:t>
            </a:r>
            <a:r>
              <a:rPr lang="en-US" sz="2400" b="1">
                <a:solidFill>
                  <a:srgbClr val="0070C0"/>
                </a:solidFill>
                <a:latin typeface="Times New Roman" panose="02020603050405020304" pitchFamily="18" charset="0"/>
                <a:cs typeface="Times New Roman" panose="02020603050405020304" pitchFamily="18" charset="0"/>
              </a:rPr>
              <a:t>each requirement</a:t>
            </a:r>
            <a:endParaRPr lang="en-US" sz="2400" b="1" dirty="0">
              <a:solidFill>
                <a:srgbClr val="0070C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993811" y="2546467"/>
            <a:ext cx="7600950" cy="3788372"/>
          </a:xfrm>
          <a:prstGeom prst="rect">
            <a:avLst/>
          </a:prstGeom>
        </p:spPr>
      </p:pic>
    </p:spTree>
    <p:extLst>
      <p:ext uri="{BB962C8B-B14F-4D97-AF65-F5344CB8AC3E}">
        <p14:creationId xmlns:p14="http://schemas.microsoft.com/office/powerpoint/2010/main" val="183404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Automated Tool Support towards Different levels of testing pyramid</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12" name="Rectangle 11"/>
          <p:cNvSpPr/>
          <p:nvPr/>
        </p:nvSpPr>
        <p:spPr>
          <a:xfrm>
            <a:off x="1269709" y="5214856"/>
            <a:ext cx="5628067" cy="1446550"/>
          </a:xfrm>
          <a:prstGeom prst="rect">
            <a:avLst/>
          </a:prstGeom>
        </p:spPr>
        <p:txBody>
          <a:bodyPr wrap="square">
            <a:spAutoFit/>
          </a:bodyPr>
          <a:lstStyle/>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hlinkClick r:id="rId2"/>
              </a:rPr>
              <a:t>Junit</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3"/>
              </a:rPr>
              <a:t>TestNG</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hlinkClick r:id="rId4"/>
              </a:rPr>
              <a:t>Mockito</a:t>
            </a:r>
            <a:r>
              <a:rPr lang="en-US" sz="2200" dirty="0">
                <a:latin typeface="Times New Roman" panose="02020603050405020304" pitchFamily="18" charset="0"/>
                <a:cs typeface="Times New Roman" panose="02020603050405020304" pitchFamily="18" charset="0"/>
              </a:rPr>
              <a:t> for Java language</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5"/>
              </a:rPr>
              <a:t>Jest</a:t>
            </a:r>
            <a:r>
              <a:rPr lang="en-US" sz="2200" dirty="0">
                <a:latin typeface="Times New Roman" panose="02020603050405020304" pitchFamily="18" charset="0"/>
                <a:cs typeface="Times New Roman" panose="02020603050405020304" pitchFamily="18" charset="0"/>
              </a:rPr>
              <a:t> for java script</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6"/>
              </a:rPr>
              <a:t>Nunit</a:t>
            </a:r>
            <a:r>
              <a:rPr lang="en-US" sz="2200" dirty="0">
                <a:latin typeface="Times New Roman" panose="02020603050405020304" pitchFamily="18" charset="0"/>
                <a:cs typeface="Times New Roman" panose="02020603050405020304" pitchFamily="18" charset="0"/>
              </a:rPr>
              <a:t> for </a:t>
            </a:r>
            <a:r>
              <a:rPr lang="en-US" sz="2200" dirty="0" err="1">
                <a:latin typeface="Times New Roman" panose="02020603050405020304" pitchFamily="18" charset="0"/>
                <a:cs typeface="Times New Roman" panose="02020603050405020304" pitchFamily="18" charset="0"/>
              </a:rPr>
              <a:t>.net</a:t>
            </a:r>
            <a:r>
              <a:rPr lang="en-US" sz="2200" dirty="0">
                <a:latin typeface="Times New Roman" panose="02020603050405020304" pitchFamily="18" charset="0"/>
                <a:cs typeface="Times New Roman" panose="02020603050405020304" pitchFamily="18" charset="0"/>
              </a:rPr>
              <a:t> languages</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7"/>
              </a:rPr>
              <a:t>pytest </a:t>
            </a:r>
            <a:r>
              <a:rPr lang="en-US" sz="2200" dirty="0">
                <a:latin typeface="Times New Roman" panose="02020603050405020304" pitchFamily="18" charset="0"/>
                <a:cs typeface="Times New Roman" panose="02020603050405020304" pitchFamily="18" charset="0"/>
              </a:rPr>
              <a:t>for python</a:t>
            </a:r>
          </a:p>
        </p:txBody>
      </p:sp>
      <p:pic>
        <p:nvPicPr>
          <p:cNvPr id="13" name="Picture 12"/>
          <p:cNvPicPr>
            <a:picLocks noChangeAspect="1"/>
          </p:cNvPicPr>
          <p:nvPr/>
        </p:nvPicPr>
        <p:blipFill>
          <a:blip r:embed="rId8"/>
          <a:stretch>
            <a:fillRect/>
          </a:stretch>
        </p:blipFill>
        <p:spPr>
          <a:xfrm>
            <a:off x="0" y="1498027"/>
            <a:ext cx="3971992" cy="3670908"/>
          </a:xfrm>
          <a:prstGeom prst="rect">
            <a:avLst/>
          </a:prstGeom>
        </p:spPr>
      </p:pic>
      <p:sp>
        <p:nvSpPr>
          <p:cNvPr id="14" name="Rectangle 13"/>
          <p:cNvSpPr/>
          <p:nvPr/>
        </p:nvSpPr>
        <p:spPr>
          <a:xfrm>
            <a:off x="6796070" y="1724625"/>
            <a:ext cx="5275410" cy="3477875"/>
          </a:xfrm>
          <a:prstGeom prst="rect">
            <a:avLst/>
          </a:prstGeom>
        </p:spPr>
        <p:txBody>
          <a:bodyPr wrap="square">
            <a:spAutoFit/>
          </a:bodyPr>
          <a:lstStyle/>
          <a:p>
            <a:pPr marL="342900" indent="-342900">
              <a:buFont typeface="Wingdings" panose="05000000000000000000" pitchFamily="2" charset="2"/>
              <a:buChar char="Ø"/>
            </a:pPr>
            <a:r>
              <a:rPr lang="en-US" sz="2200" b="1" dirty="0">
                <a:solidFill>
                  <a:srgbClr val="C00000"/>
                </a:solidFill>
                <a:latin typeface="Times New Roman" panose="02020603050405020304" pitchFamily="18" charset="0"/>
                <a:cs typeface="Times New Roman" panose="02020603050405020304" pitchFamily="18" charset="0"/>
                <a:hlinkClick r:id="rId9"/>
              </a:rPr>
              <a:t>Postman</a:t>
            </a:r>
            <a:r>
              <a:rPr lang="en-US" sz="2200" dirty="0">
                <a:latin typeface="Times New Roman" panose="02020603050405020304" pitchFamily="18" charset="0"/>
                <a:cs typeface="Times New Roman" panose="02020603050405020304" pitchFamily="18" charset="0"/>
              </a:rPr>
              <a:t> for API testing tool manually, </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hlinkClick r:id="rId10"/>
              </a:rPr>
              <a:t>Rest Assured </a:t>
            </a:r>
            <a:r>
              <a:rPr lang="en-US" sz="2200" dirty="0">
                <a:latin typeface="Times New Roman" panose="02020603050405020304" pitchFamily="18" charset="0"/>
                <a:cs typeface="Times New Roman" panose="02020603050405020304" pitchFamily="18" charset="0"/>
              </a:rPr>
              <a:t>for automated API testing tool, [This also follow BDD]</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hlinkClick r:id="rId11"/>
              </a:rPr>
              <a:t>Pact </a:t>
            </a:r>
            <a:r>
              <a:rPr lang="en-US" sz="2200" dirty="0">
                <a:latin typeface="Times New Roman" panose="02020603050405020304" pitchFamily="18" charset="0"/>
                <a:cs typeface="Times New Roman" panose="02020603050405020304" pitchFamily="18" charset="0"/>
              </a:rPr>
              <a:t>for Consumer Driven Contract testing tool, </a:t>
            </a:r>
          </a:p>
          <a:p>
            <a:pPr marL="342900" indent="-342900">
              <a:buFont typeface="Wingdings" panose="05000000000000000000" pitchFamily="2" charset="2"/>
              <a:buChar char="Ø"/>
            </a:pPr>
            <a:r>
              <a:rPr lang="en-US" sz="2200" b="1" dirty="0">
                <a:solidFill>
                  <a:srgbClr val="0070C0"/>
                </a:solidFill>
                <a:latin typeface="Times New Roman" panose="02020603050405020304" pitchFamily="18" charset="0"/>
                <a:cs typeface="Times New Roman" panose="02020603050405020304" pitchFamily="18" charset="0"/>
                <a:hlinkClick r:id="rId12"/>
              </a:rPr>
              <a:t>Cucumber</a:t>
            </a:r>
            <a:r>
              <a:rPr lang="en-US" sz="2200" dirty="0">
                <a:latin typeface="Times New Roman" panose="02020603050405020304" pitchFamily="18" charset="0"/>
                <a:cs typeface="Times New Roman" panose="02020603050405020304" pitchFamily="18" charset="0"/>
              </a:rPr>
              <a:t> follows BDD [Behavior Driven Development]</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hlinkClick r:id="rId4"/>
              </a:rPr>
              <a:t>Mockito</a:t>
            </a:r>
            <a:r>
              <a:rPr lang="en-US" sz="2200" dirty="0">
                <a:latin typeface="Times New Roman" panose="02020603050405020304" pitchFamily="18" charset="0"/>
                <a:cs typeface="Times New Roman" panose="02020603050405020304" pitchFamily="18" charset="0"/>
              </a:rPr>
              <a:t> to test interfaces between different components of a software</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hlinkClick r:id="rId13"/>
              </a:rPr>
              <a:t>WireMocks</a:t>
            </a:r>
            <a:r>
              <a:rPr lang="en-US" sz="2200" dirty="0">
                <a:latin typeface="Times New Roman" panose="02020603050405020304" pitchFamily="18" charset="0"/>
                <a:cs typeface="Times New Roman" panose="02020603050405020304" pitchFamily="18" charset="0"/>
              </a:rPr>
              <a:t> for API testing</a:t>
            </a:r>
          </a:p>
        </p:txBody>
      </p:sp>
      <p:sp>
        <p:nvSpPr>
          <p:cNvPr id="15" name="Rectangle 14"/>
          <p:cNvSpPr/>
          <p:nvPr/>
        </p:nvSpPr>
        <p:spPr>
          <a:xfrm>
            <a:off x="6774288" y="905018"/>
            <a:ext cx="5318974" cy="430887"/>
          </a:xfrm>
          <a:prstGeom prst="rect">
            <a:avLst/>
          </a:prstGeom>
        </p:spPr>
        <p:txBody>
          <a:bodyPr wrap="square">
            <a:spAutoFit/>
          </a:bodyPr>
          <a:lstStyle/>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hlinkClick r:id="rId14"/>
              </a:rPr>
              <a:t>Selenium</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15"/>
              </a:rPr>
              <a:t>Cypress</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16"/>
              </a:rPr>
              <a:t>Playwright</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17"/>
              </a:rPr>
              <a:t>Appium</a:t>
            </a:r>
            <a:r>
              <a:rPr lang="en-US" sz="2200" dirty="0">
                <a:latin typeface="Times New Roman" panose="02020603050405020304" pitchFamily="18" charset="0"/>
                <a:cs typeface="Times New Roman" panose="02020603050405020304" pitchFamily="18" charset="0"/>
              </a:rPr>
              <a:t> </a:t>
            </a:r>
          </a:p>
        </p:txBody>
      </p:sp>
      <p:cxnSp>
        <p:nvCxnSpPr>
          <p:cNvPr id="11" name="Straight Arrow Connector 10"/>
          <p:cNvCxnSpPr/>
          <p:nvPr/>
        </p:nvCxnSpPr>
        <p:spPr>
          <a:xfrm flipV="1">
            <a:off x="2379372" y="1147522"/>
            <a:ext cx="4201732" cy="10379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575775" y="4975902"/>
            <a:ext cx="525333" cy="2389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010956" y="3305413"/>
            <a:ext cx="3325449" cy="42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085182" y="5463878"/>
            <a:ext cx="4697185" cy="1107996"/>
          </a:xfrm>
          <a:prstGeom prst="rect">
            <a:avLst/>
          </a:prstGeom>
        </p:spPr>
        <p:txBody>
          <a:bodyPr wrap="square">
            <a:spAutoFit/>
          </a:bodyPr>
          <a:lstStyle/>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This is not the Complete List</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 More tools exist</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 Go for a search</a:t>
            </a:r>
          </a:p>
        </p:txBody>
      </p:sp>
    </p:spTree>
    <p:extLst>
      <p:ext uri="{BB962C8B-B14F-4D97-AF65-F5344CB8AC3E}">
        <p14:creationId xmlns:p14="http://schemas.microsoft.com/office/powerpoint/2010/main" val="359847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What is Behaviour Driven Development (BDD)?</a:t>
            </a:r>
            <a:endParaRPr lang="en-IN" dirty="0"/>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5" name="TextBox 4"/>
          <p:cNvSpPr txBox="1"/>
          <p:nvPr/>
        </p:nvSpPr>
        <p:spPr>
          <a:xfrm>
            <a:off x="647733" y="1418430"/>
            <a:ext cx="11320530" cy="2308324"/>
          </a:xfrm>
          <a:prstGeom prst="rect">
            <a:avLst/>
          </a:prstGeom>
          <a:noFill/>
        </p:spPr>
        <p:txBody>
          <a:bodyPr wrap="square" rtlCol="0">
            <a:spAutoFit/>
          </a:bodyPr>
          <a:lstStyle/>
          <a:p>
            <a:pPr marL="457200" indent="-457200">
              <a:buFont typeface="Wingdings" panose="05000000000000000000" pitchFamily="2" charset="2"/>
              <a:buChar char="q"/>
            </a:pPr>
            <a:r>
              <a:rPr lang="en-US" sz="2400" dirty="0"/>
              <a:t>BDD is defined as a process for software teams to work in a collaborative fashion and to bridge the gap between business and the technical people with respect to requirements, misunderstandings, and assumptions that might impact the delivery piece.</a:t>
            </a:r>
          </a:p>
          <a:p>
            <a:endParaRPr lang="en-US" sz="2400" b="1" dirty="0">
              <a:solidFill>
                <a:srgbClr val="0070C0"/>
              </a:solidFill>
              <a:latin typeface="Times New Roman" panose="02020603050405020304" pitchFamily="18" charset="0"/>
              <a:cs typeface="Times New Roman" panose="02020603050405020304" pitchFamily="18" charset="0"/>
            </a:endParaRPr>
          </a:p>
          <a:p>
            <a:endParaRPr lang="en-US" sz="2400" b="1" dirty="0">
              <a:solidFill>
                <a:srgbClr val="0070C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3065172" y="2860926"/>
            <a:ext cx="6354549" cy="3605418"/>
          </a:xfrm>
          <a:prstGeom prst="rect">
            <a:avLst/>
          </a:prstGeom>
        </p:spPr>
      </p:pic>
    </p:spTree>
    <p:extLst>
      <p:ext uri="{BB962C8B-B14F-4D97-AF65-F5344CB8AC3E}">
        <p14:creationId xmlns:p14="http://schemas.microsoft.com/office/powerpoint/2010/main" val="2020535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Typical Waterfall Model</a:t>
            </a:r>
            <a:endParaRPr lang="en-IN" dirty="0"/>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6" name="Picture 5"/>
          <p:cNvPicPr>
            <a:picLocks noChangeAspect="1"/>
          </p:cNvPicPr>
          <p:nvPr/>
        </p:nvPicPr>
        <p:blipFill>
          <a:blip r:embed="rId2"/>
          <a:stretch>
            <a:fillRect/>
          </a:stretch>
        </p:blipFill>
        <p:spPr>
          <a:xfrm>
            <a:off x="647733" y="1483150"/>
            <a:ext cx="11154096" cy="4557042"/>
          </a:xfrm>
          <a:prstGeom prst="rect">
            <a:avLst/>
          </a:prstGeom>
        </p:spPr>
      </p:pic>
    </p:spTree>
    <p:extLst>
      <p:ext uri="{BB962C8B-B14F-4D97-AF65-F5344CB8AC3E}">
        <p14:creationId xmlns:p14="http://schemas.microsoft.com/office/powerpoint/2010/main" val="1397176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Agile with BDD Approach</a:t>
            </a:r>
            <a:endParaRPr lang="en-IN" dirty="0"/>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stretch>
            <a:fillRect/>
          </a:stretch>
        </p:blipFill>
        <p:spPr>
          <a:xfrm>
            <a:off x="618186" y="1210139"/>
            <a:ext cx="10745139" cy="4352461"/>
          </a:xfrm>
          <a:prstGeom prst="rect">
            <a:avLst/>
          </a:prstGeom>
        </p:spPr>
      </p:pic>
    </p:spTree>
    <p:extLst>
      <p:ext uri="{BB962C8B-B14F-4D97-AF65-F5344CB8AC3E}">
        <p14:creationId xmlns:p14="http://schemas.microsoft.com/office/powerpoint/2010/main" val="374370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Three Amigoes Session</a:t>
            </a:r>
            <a:endParaRPr lang="en-IN" dirty="0"/>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871930" y="1509712"/>
            <a:ext cx="9810358" cy="4105477"/>
          </a:xfrm>
          <a:prstGeom prst="rect">
            <a:avLst/>
          </a:prstGeom>
        </p:spPr>
      </p:pic>
    </p:spTree>
    <p:extLst>
      <p:ext uri="{BB962C8B-B14F-4D97-AF65-F5344CB8AC3E}">
        <p14:creationId xmlns:p14="http://schemas.microsoft.com/office/powerpoint/2010/main" val="562299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Introduction to Cucumber</a:t>
            </a:r>
            <a:endParaRPr lang="en-IN" dirty="0"/>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6" name="Rectangle 5"/>
          <p:cNvSpPr/>
          <p:nvPr/>
        </p:nvSpPr>
        <p:spPr>
          <a:xfrm>
            <a:off x="163132" y="1503203"/>
            <a:ext cx="12028868" cy="3970318"/>
          </a:xfrm>
          <a:prstGeom prst="rect">
            <a:avLst/>
          </a:prstGeom>
        </p:spPr>
        <p:txBody>
          <a:bodyPr wrap="square">
            <a:spAutoFit/>
          </a:bodyPr>
          <a:lstStyle/>
          <a:p>
            <a:pPr marL="342900" indent="-342900">
              <a:buFont typeface="Wingdings" panose="05000000000000000000" pitchFamily="2" charset="2"/>
              <a:buChar char="Ø"/>
            </a:pPr>
            <a:r>
              <a:rPr lang="en-US" sz="2400" b="1" dirty="0">
                <a:solidFill>
                  <a:srgbClr val="2C3E50"/>
                </a:solidFill>
                <a:latin typeface="Times New Roman" panose="02020603050405020304" pitchFamily="18" charset="0"/>
                <a:cs typeface="Times New Roman" panose="02020603050405020304" pitchFamily="18" charset="0"/>
              </a:rPr>
              <a:t>Cucumber is a testing tool for Behavior-Driven Development approach.</a:t>
            </a:r>
            <a:endParaRPr lang="en-US" sz="2400" dirty="0">
              <a:solidFill>
                <a:srgbClr val="2C3E50"/>
              </a:solidFill>
              <a:latin typeface="Times New Roman" panose="02020603050405020304" pitchFamily="18" charset="0"/>
              <a:cs typeface="Times New Roman" panose="02020603050405020304" pitchFamily="18" charset="0"/>
            </a:endParaRPr>
          </a:p>
          <a:p>
            <a:r>
              <a:rPr lang="en-US" sz="2400" dirty="0">
                <a:solidFill>
                  <a:srgbClr val="2C3E50"/>
                </a:solidFill>
                <a:latin typeface="Times New Roman" panose="02020603050405020304" pitchFamily="18" charset="0"/>
                <a:cs typeface="Times New Roman" panose="02020603050405020304" pitchFamily="18" charset="0"/>
              </a:rPr>
              <a:t>It defines application's behavior using simple English and defined by a language called Gherkin.</a:t>
            </a:r>
          </a:p>
          <a:p>
            <a:pPr marL="342900" indent="-342900">
              <a:buFont typeface="Wingdings" panose="05000000000000000000" pitchFamily="2" charset="2"/>
              <a:buChar char="Ø"/>
            </a:pPr>
            <a:r>
              <a:rPr lang="en-US" sz="2400" b="1" dirty="0">
                <a:solidFill>
                  <a:srgbClr val="2C3E50"/>
                </a:solidFill>
                <a:latin typeface="Times New Roman" panose="02020603050405020304" pitchFamily="18" charset="0"/>
                <a:cs typeface="Times New Roman" panose="02020603050405020304" pitchFamily="18" charset="0"/>
              </a:rPr>
              <a:t>Gherkin is a special language that is designed for Behavior-Driven Development approach and it is used by many organizations extensively.</a:t>
            </a:r>
            <a:endParaRPr lang="en-US" sz="2400" dirty="0">
              <a:solidFill>
                <a:srgbClr val="2C3E50"/>
              </a:solidFill>
              <a:latin typeface="Times New Roman" panose="02020603050405020304" pitchFamily="18" charset="0"/>
              <a:cs typeface="Times New Roman" panose="02020603050405020304" pitchFamily="18" charset="0"/>
            </a:endParaRPr>
          </a:p>
          <a:p>
            <a:r>
              <a:rPr lang="en-US" sz="2400" dirty="0">
                <a:solidFill>
                  <a:srgbClr val="2C3E50"/>
                </a:solidFill>
                <a:latin typeface="Times New Roman" panose="02020603050405020304" pitchFamily="18" charset="0"/>
                <a:cs typeface="Times New Roman" panose="02020603050405020304" pitchFamily="18" charset="0"/>
              </a:rPr>
              <a:t>It helps to easily read and understand the automated acceptance tests.</a:t>
            </a:r>
          </a:p>
          <a:p>
            <a:r>
              <a:rPr lang="en-US" sz="2400" dirty="0">
                <a:solidFill>
                  <a:srgbClr val="2C3E50"/>
                </a:solidFill>
                <a:latin typeface="Times New Roman" panose="02020603050405020304" pitchFamily="18" charset="0"/>
                <a:cs typeface="Times New Roman" panose="02020603050405020304" pitchFamily="18" charset="0"/>
              </a:rPr>
              <a:t>Just to recollect, while we were discussing the Three Amigos Session, we learned that the outcome of the session would be the acceptance criteria, isn't it?</a:t>
            </a:r>
          </a:p>
          <a:p>
            <a:pPr marL="342900" indent="-342900">
              <a:buFont typeface="Wingdings" panose="05000000000000000000" pitchFamily="2" charset="2"/>
              <a:buChar char="Ø"/>
            </a:pPr>
            <a:r>
              <a:rPr lang="en-US" sz="2400" b="1" dirty="0">
                <a:solidFill>
                  <a:srgbClr val="2C3E50"/>
                </a:solidFill>
                <a:latin typeface="Times New Roman" panose="02020603050405020304" pitchFamily="18" charset="0"/>
                <a:cs typeface="Times New Roman" panose="02020603050405020304" pitchFamily="18" charset="0"/>
              </a:rPr>
              <a:t>These acceptance criteria are nothing but the Scenarios, and it is written in this Gherkin language.</a:t>
            </a:r>
            <a:endParaRPr lang="en-US" sz="2400" dirty="0">
              <a:solidFill>
                <a:srgbClr val="2C3E50"/>
              </a:solidFill>
              <a:latin typeface="Times New Roman" panose="02020603050405020304" pitchFamily="18" charset="0"/>
              <a:cs typeface="Times New Roman" panose="02020603050405020304" pitchFamily="18" charset="0"/>
            </a:endParaRPr>
          </a:p>
          <a:p>
            <a:br>
              <a:rPr lang="en-US" dirty="0"/>
            </a:br>
            <a:endParaRPr lang="en-US" dirty="0"/>
          </a:p>
        </p:txBody>
      </p:sp>
    </p:spTree>
    <p:extLst>
      <p:ext uri="{BB962C8B-B14F-4D97-AF65-F5344CB8AC3E}">
        <p14:creationId xmlns:p14="http://schemas.microsoft.com/office/powerpoint/2010/main" val="3668122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Gherkin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6" name="Rectangle 5"/>
          <p:cNvSpPr/>
          <p:nvPr/>
        </p:nvSpPr>
        <p:spPr>
          <a:xfrm>
            <a:off x="81566" y="872138"/>
            <a:ext cx="12028868" cy="5509200"/>
          </a:xfrm>
          <a:prstGeom prst="rect">
            <a:avLst/>
          </a:prstGeom>
        </p:spPr>
        <p:txBody>
          <a:bodyPr wrap="square">
            <a:spAutoFit/>
          </a:bodyPr>
          <a:lstStyle/>
          <a:p>
            <a:pPr marL="342900" indent="-342900">
              <a:buFont typeface="Wingdings" panose="05000000000000000000" pitchFamily="2" charset="2"/>
              <a:buChar char="Ø"/>
            </a:pPr>
            <a:endParaRPr lang="en-US" sz="2200" b="1" dirty="0">
              <a:solidFill>
                <a:srgbClr val="2C3E5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b="1" dirty="0">
                <a:solidFill>
                  <a:srgbClr val="2C3E50"/>
                </a:solidFill>
                <a:latin typeface="Times New Roman" panose="02020603050405020304" pitchFamily="18" charset="0"/>
                <a:cs typeface="Times New Roman" panose="02020603050405020304" pitchFamily="18" charset="0"/>
              </a:rPr>
              <a:t>Gherkin is a set of grammar rules that makes plain text structured enough for Cucumber to understand.</a:t>
            </a:r>
          </a:p>
          <a:p>
            <a:pPr marL="342900" indent="-342900">
              <a:buFont typeface="Wingdings" panose="05000000000000000000" pitchFamily="2" charset="2"/>
              <a:buChar char="Ø"/>
            </a:pPr>
            <a:endParaRPr lang="en-US" sz="2200" b="1" dirty="0">
              <a:solidFill>
                <a:srgbClr val="2C3E5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b="1" dirty="0">
                <a:solidFill>
                  <a:srgbClr val="2C3E50"/>
                </a:solidFill>
                <a:latin typeface="Times New Roman" panose="02020603050405020304" pitchFamily="18" charset="0"/>
                <a:cs typeface="Times New Roman" panose="02020603050405020304" pitchFamily="18" charset="0"/>
              </a:rPr>
              <a:t>Moreover, Gherkin is an English text language that helps the Cucumber tool to interpret and execute the automated test scripts, which are nothing but other acceptance tests.</a:t>
            </a:r>
          </a:p>
          <a:p>
            <a:pPr marL="342900" indent="-342900">
              <a:buFont typeface="Wingdings" panose="05000000000000000000" pitchFamily="2" charset="2"/>
              <a:buChar char="Ø"/>
            </a:pPr>
            <a:endParaRPr lang="en-US" sz="2200" b="1" dirty="0">
              <a:solidFill>
                <a:srgbClr val="2C3E5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b="1" dirty="0">
                <a:solidFill>
                  <a:srgbClr val="2C3E50"/>
                </a:solidFill>
                <a:latin typeface="Times New Roman" panose="02020603050405020304" pitchFamily="18" charset="0"/>
                <a:cs typeface="Times New Roman" panose="02020603050405020304" pitchFamily="18" charset="0"/>
              </a:rPr>
              <a:t>Apart from this, Gherkin serves multiple purposes. These three purposes, which are given here, are the most common ones.</a:t>
            </a:r>
          </a:p>
          <a:p>
            <a:pPr marL="342900" indent="-342900">
              <a:buFont typeface="Wingdings" panose="05000000000000000000" pitchFamily="2" charset="2"/>
              <a:buChar char="Ø"/>
            </a:pPr>
            <a:endParaRPr lang="en-US" sz="2200" b="1" dirty="0">
              <a:solidFill>
                <a:srgbClr val="2C3E5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b="1" dirty="0">
                <a:solidFill>
                  <a:srgbClr val="2C3E50"/>
                </a:solidFill>
                <a:latin typeface="Times New Roman" panose="02020603050405020304" pitchFamily="18" charset="0"/>
                <a:cs typeface="Times New Roman" panose="02020603050405020304" pitchFamily="18" charset="0"/>
              </a:rPr>
              <a:t>First thing, it addresses the unambiguous executable specifications; and of course, it helps to automate the tests that are related to our application, using Cucumber.</a:t>
            </a:r>
          </a:p>
          <a:p>
            <a:pPr marL="342900" indent="-342900">
              <a:buFont typeface="Wingdings" panose="05000000000000000000" pitchFamily="2" charset="2"/>
              <a:buChar char="Ø"/>
            </a:pPr>
            <a:endParaRPr lang="en-US" sz="2200" b="1" dirty="0">
              <a:solidFill>
                <a:srgbClr val="2C3E5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b="1" dirty="0">
                <a:solidFill>
                  <a:srgbClr val="2C3E50"/>
                </a:solidFill>
                <a:latin typeface="Times New Roman" panose="02020603050405020304" pitchFamily="18" charset="0"/>
                <a:cs typeface="Times New Roman" panose="02020603050405020304" pitchFamily="18" charset="0"/>
              </a:rPr>
              <a:t>And also, it documents how the system actually behaves as well, using the concepts of living documentation.</a:t>
            </a:r>
          </a:p>
          <a:p>
            <a:endParaRPr lang="en-US" sz="2200" b="1" dirty="0">
              <a:solidFill>
                <a:srgbClr val="2C3E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062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Cucumber and Gherkin</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stretch>
            <a:fillRect/>
          </a:stretch>
        </p:blipFill>
        <p:spPr>
          <a:xfrm>
            <a:off x="3798911" y="1124989"/>
            <a:ext cx="8178441" cy="3094177"/>
          </a:xfrm>
          <a:prstGeom prst="rect">
            <a:avLst/>
          </a:prstGeom>
        </p:spPr>
      </p:pic>
      <p:pic>
        <p:nvPicPr>
          <p:cNvPr id="5" name="Picture 4"/>
          <p:cNvPicPr>
            <a:picLocks noChangeAspect="1"/>
          </p:cNvPicPr>
          <p:nvPr/>
        </p:nvPicPr>
        <p:blipFill>
          <a:blip r:embed="rId3"/>
          <a:stretch>
            <a:fillRect/>
          </a:stretch>
        </p:blipFill>
        <p:spPr>
          <a:xfrm>
            <a:off x="214648" y="957611"/>
            <a:ext cx="3122389" cy="4942778"/>
          </a:xfrm>
          <a:prstGeom prst="rect">
            <a:avLst/>
          </a:prstGeom>
        </p:spPr>
      </p:pic>
      <p:sp>
        <p:nvSpPr>
          <p:cNvPr id="6" name="Rectangle 5"/>
          <p:cNvSpPr/>
          <p:nvPr/>
        </p:nvSpPr>
        <p:spPr>
          <a:xfrm>
            <a:off x="3928057" y="4580721"/>
            <a:ext cx="8049295" cy="1754326"/>
          </a:xfrm>
          <a:prstGeom prst="rect">
            <a:avLst/>
          </a:prstGeom>
        </p:spPr>
        <p:txBody>
          <a:bodyPr wrap="square">
            <a:spAutoFit/>
          </a:bodyPr>
          <a:lstStyle/>
          <a:p>
            <a:r>
              <a:rPr lang="en-US" dirty="0">
                <a:solidFill>
                  <a:srgbClr val="2C3E50"/>
                </a:solidFill>
                <a:latin typeface="-apple-system"/>
              </a:rPr>
              <a:t>There are totally 7 key concepts that we should understand when it comes to Cucumber and Gherkin.</a:t>
            </a:r>
          </a:p>
          <a:p>
            <a:pPr>
              <a:buFont typeface="Arial" panose="020B0604020202020204" pitchFamily="34" charset="0"/>
              <a:buChar char="•"/>
            </a:pPr>
            <a:r>
              <a:rPr lang="en-US" dirty="0">
                <a:solidFill>
                  <a:srgbClr val="2C3E50"/>
                </a:solidFill>
                <a:latin typeface="-apple-system"/>
              </a:rPr>
              <a:t>The first 5 that you're seeing here, the Step Annotations, Feature, Feature File, Scenario and Scenario Outline, </a:t>
            </a:r>
            <a:r>
              <a:rPr lang="en-US" dirty="0">
                <a:solidFill>
                  <a:srgbClr val="FF0000"/>
                </a:solidFill>
                <a:latin typeface="-apple-system"/>
              </a:rPr>
              <a:t>are specific to Gherkin</a:t>
            </a:r>
            <a:r>
              <a:rPr lang="en-US" dirty="0">
                <a:solidFill>
                  <a:srgbClr val="2C3E50"/>
                </a:solidFill>
                <a:latin typeface="-apple-system"/>
              </a:rPr>
              <a:t>.</a:t>
            </a:r>
          </a:p>
          <a:p>
            <a:pPr>
              <a:buFont typeface="Arial" panose="020B0604020202020204" pitchFamily="34" charset="0"/>
              <a:buChar char="•"/>
            </a:pPr>
            <a:r>
              <a:rPr lang="en-US" dirty="0">
                <a:solidFill>
                  <a:srgbClr val="2C3E50"/>
                </a:solidFill>
                <a:latin typeface="-apple-system"/>
              </a:rPr>
              <a:t>The Step Definitions and Hooks are something that are </a:t>
            </a:r>
            <a:r>
              <a:rPr lang="en-US" dirty="0">
                <a:solidFill>
                  <a:srgbClr val="FF0000"/>
                </a:solidFill>
                <a:latin typeface="-apple-system"/>
              </a:rPr>
              <a:t>related to the test automation framework that we are going to use along with Cucumber</a:t>
            </a:r>
            <a:r>
              <a:rPr lang="en-US" dirty="0">
                <a:solidFill>
                  <a:srgbClr val="2C3E50"/>
                </a:solidFill>
                <a:latin typeface="-apple-system"/>
              </a:rPr>
              <a:t>.</a:t>
            </a:r>
            <a:endParaRPr lang="en-US" b="0" i="0" dirty="0">
              <a:solidFill>
                <a:srgbClr val="2C3E50"/>
              </a:solidFill>
              <a:effectLst/>
              <a:latin typeface="-apple-system"/>
            </a:endParaRPr>
          </a:p>
        </p:txBody>
      </p:sp>
    </p:spTree>
    <p:extLst>
      <p:ext uri="{BB962C8B-B14F-4D97-AF65-F5344CB8AC3E}">
        <p14:creationId xmlns:p14="http://schemas.microsoft.com/office/powerpoint/2010/main" val="796305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Installation of Cucumber</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6" name="Rectangle 5"/>
          <p:cNvSpPr/>
          <p:nvPr/>
        </p:nvSpPr>
        <p:spPr>
          <a:xfrm>
            <a:off x="963769" y="1090547"/>
            <a:ext cx="10264462" cy="3785652"/>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Installation:</a:t>
            </a:r>
          </a:p>
          <a:p>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a:latin typeface="Times New Roman" panose="02020603050405020304" pitchFamily="18" charset="0"/>
                <a:cs typeface="Times New Roman" panose="02020603050405020304" pitchFamily="18" charset="0"/>
              </a:rPr>
              <a:t>Creates a maven project in Eclipse.</a:t>
            </a:r>
          </a:p>
          <a:p>
            <a:pPr marL="457200" indent="-457200">
              <a:buAutoNum type="arabicPeriod"/>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2. Install cucumber plug-ins in eclipse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3. Add following dependencies in maven project: </a:t>
            </a:r>
          </a:p>
          <a:p>
            <a:r>
              <a:rPr lang="en-US" sz="2400" dirty="0">
                <a:latin typeface="Times New Roman" panose="02020603050405020304" pitchFamily="18" charset="0"/>
                <a:cs typeface="Times New Roman" panose="02020603050405020304" pitchFamily="18" charset="0"/>
              </a:rPr>
              <a:t>Cucumber related files: Cucumber-core, Cucumber Java, </a:t>
            </a:r>
            <a:r>
              <a:rPr lang="en-US" sz="2400" dirty="0" err="1">
                <a:latin typeface="Times New Roman" panose="02020603050405020304" pitchFamily="18" charset="0"/>
                <a:cs typeface="Times New Roman" panose="02020603050405020304" pitchFamily="18" charset="0"/>
              </a:rPr>
              <a:t>junit</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jupiter</a:t>
            </a:r>
            <a:r>
              <a:rPr lang="en-US" sz="2400" dirty="0">
                <a:latin typeface="Times New Roman" panose="02020603050405020304" pitchFamily="18" charset="0"/>
                <a:cs typeface="Times New Roman" panose="02020603050405020304" pitchFamily="18" charset="0"/>
              </a:rPr>
              <a:t>-engine, Cucumber-</a:t>
            </a:r>
            <a:r>
              <a:rPr lang="en-US" sz="2400" dirty="0" err="1">
                <a:latin typeface="Times New Roman" panose="02020603050405020304" pitchFamily="18" charset="0"/>
                <a:cs typeface="Times New Roman" panose="02020603050405020304" pitchFamily="18" charset="0"/>
              </a:rPr>
              <a:t>junit</a:t>
            </a:r>
            <a:r>
              <a:rPr lang="en-US" sz="2400" dirty="0">
                <a:latin typeface="Times New Roman" panose="02020603050405020304" pitchFamily="18" charset="0"/>
                <a:cs typeface="Times New Roman" panose="02020603050405020304" pitchFamily="18" charset="0"/>
              </a:rPr>
              <a:t>, cucumber-</a:t>
            </a:r>
            <a:r>
              <a:rPr lang="en-US" sz="2400" dirty="0" err="1">
                <a:latin typeface="Times New Roman" panose="02020603050405020304" pitchFamily="18" charset="0"/>
                <a:cs typeface="Times New Roman" panose="02020603050405020304" pitchFamily="18" charset="0"/>
              </a:rPr>
              <a:t>picocontainer</a:t>
            </a:r>
            <a:r>
              <a:rPr lang="en-US" sz="2400" dirty="0">
                <a:latin typeface="Times New Roman" panose="02020603050405020304" pitchFamily="18" charset="0"/>
                <a:cs typeface="Times New Roman" panose="02020603050405020304" pitchFamily="18" charset="0"/>
              </a:rPr>
              <a:t>, extentreports-cucumber7-adapter,</a:t>
            </a:r>
          </a:p>
          <a:p>
            <a:r>
              <a:rPr lang="en-US" sz="2400" dirty="0">
                <a:latin typeface="Times New Roman" panose="02020603050405020304" pitchFamily="18" charset="0"/>
                <a:cs typeface="Times New Roman" panose="02020603050405020304" pitchFamily="18" charset="0"/>
              </a:rPr>
              <a:t>cucumber-</a:t>
            </a:r>
            <a:r>
              <a:rPr lang="en-US" sz="2400" dirty="0" err="1">
                <a:latin typeface="Times New Roman" panose="02020603050405020304" pitchFamily="18" charset="0"/>
                <a:cs typeface="Times New Roman" panose="02020603050405020304" pitchFamily="18" charset="0"/>
              </a:rPr>
              <a:t>junit</a:t>
            </a:r>
            <a:r>
              <a:rPr lang="en-US" sz="2400" dirty="0">
                <a:latin typeface="Times New Roman" panose="02020603050405020304" pitchFamily="18" charset="0"/>
                <a:cs typeface="Times New Roman" panose="02020603050405020304" pitchFamily="18" charset="0"/>
              </a:rPr>
              <a:t>-platform-engine  </a:t>
            </a:r>
          </a:p>
        </p:txBody>
      </p:sp>
      <p:sp>
        <p:nvSpPr>
          <p:cNvPr id="7" name="Rectangle 6"/>
          <p:cNvSpPr/>
          <p:nvPr/>
        </p:nvSpPr>
        <p:spPr>
          <a:xfrm>
            <a:off x="1476777" y="5763389"/>
            <a:ext cx="9418749" cy="461665"/>
          </a:xfrm>
          <a:prstGeom prst="rect">
            <a:avLst/>
          </a:prstGeom>
        </p:spPr>
        <p:txBody>
          <a:bodyPr wrap="square">
            <a:spAutoFit/>
          </a:bodyPr>
          <a:lstStyle/>
          <a:p>
            <a:r>
              <a:rPr lang="en-US" sz="2400" dirty="0">
                <a:solidFill>
                  <a:schemeClr val="tx2"/>
                </a:solidFill>
                <a:latin typeface="Times New Roman" panose="02020603050405020304" pitchFamily="18" charset="0"/>
                <a:cs typeface="Times New Roman" panose="02020603050405020304" pitchFamily="18" charset="0"/>
                <a:hlinkClick r:id="rId2"/>
              </a:rPr>
              <a:t>https://cucumber.io/docs/guides/10-minute-tutorial/?lang=java</a:t>
            </a:r>
            <a:endParaRPr lang="en-US"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029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Annotations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7" name="Picture 6"/>
          <p:cNvPicPr>
            <a:picLocks noChangeAspect="1"/>
          </p:cNvPicPr>
          <p:nvPr/>
        </p:nvPicPr>
        <p:blipFill>
          <a:blip r:embed="rId2"/>
          <a:stretch>
            <a:fillRect/>
          </a:stretch>
        </p:blipFill>
        <p:spPr>
          <a:xfrm>
            <a:off x="1416676" y="915849"/>
            <a:ext cx="9825037" cy="5411328"/>
          </a:xfrm>
          <a:prstGeom prst="rect">
            <a:avLst/>
          </a:prstGeom>
        </p:spPr>
      </p:pic>
    </p:spTree>
    <p:extLst>
      <p:ext uri="{BB962C8B-B14F-4D97-AF65-F5344CB8AC3E}">
        <p14:creationId xmlns:p14="http://schemas.microsoft.com/office/powerpoint/2010/main" val="513761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stretch>
            <a:fillRect/>
          </a:stretch>
        </p:blipFill>
        <p:spPr>
          <a:xfrm>
            <a:off x="2176530" y="907575"/>
            <a:ext cx="8216720" cy="5427876"/>
          </a:xfrm>
          <a:prstGeom prst="rect">
            <a:avLst/>
          </a:prstGeom>
        </p:spPr>
      </p:pic>
    </p:spTree>
    <p:extLst>
      <p:ext uri="{BB962C8B-B14F-4D97-AF65-F5344CB8AC3E}">
        <p14:creationId xmlns:p14="http://schemas.microsoft.com/office/powerpoint/2010/main" val="4044131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End to End Test using Selenium (Web Testing)</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13" name="Picture 12"/>
          <p:cNvPicPr>
            <a:picLocks noChangeAspect="1"/>
          </p:cNvPicPr>
          <p:nvPr/>
        </p:nvPicPr>
        <p:blipFill>
          <a:blip r:embed="rId2"/>
          <a:stretch>
            <a:fillRect/>
          </a:stretch>
        </p:blipFill>
        <p:spPr>
          <a:xfrm>
            <a:off x="0" y="1498027"/>
            <a:ext cx="3971992" cy="3670908"/>
          </a:xfrm>
          <a:prstGeom prst="rect">
            <a:avLst/>
          </a:prstGeom>
        </p:spPr>
      </p:pic>
      <p:sp>
        <p:nvSpPr>
          <p:cNvPr id="15" name="Rectangle 14"/>
          <p:cNvSpPr/>
          <p:nvPr/>
        </p:nvSpPr>
        <p:spPr>
          <a:xfrm>
            <a:off x="6774288" y="905018"/>
            <a:ext cx="5318974" cy="1446550"/>
          </a:xfrm>
          <a:prstGeom prst="rect">
            <a:avLst/>
          </a:prstGeom>
        </p:spPr>
        <p:txBody>
          <a:bodyPr wrap="square">
            <a:spAutoFit/>
          </a:bodyPr>
          <a:lstStyle/>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hlinkClick r:id="rId3"/>
              </a:rPr>
              <a:t>Selenium</a:t>
            </a:r>
            <a:r>
              <a:rPr lang="en-US" sz="22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hlinkClick r:id="rId4"/>
              </a:rPr>
              <a:t>Cypress</a:t>
            </a:r>
            <a:r>
              <a:rPr lang="en-US" sz="2200"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hlinkClick r:id="rId5"/>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hlinkClick r:id="rId5"/>
              </a:rPr>
              <a:t>Playwright</a:t>
            </a:r>
            <a:r>
              <a:rPr lang="en-US" sz="22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6"/>
              </a:rPr>
              <a:t>Appium</a:t>
            </a:r>
            <a:r>
              <a:rPr lang="en-US" sz="2200" dirty="0">
                <a:latin typeface="Times New Roman" panose="02020603050405020304" pitchFamily="18" charset="0"/>
                <a:cs typeface="Times New Roman" panose="02020603050405020304" pitchFamily="18" charset="0"/>
              </a:rPr>
              <a:t> </a:t>
            </a:r>
          </a:p>
        </p:txBody>
      </p:sp>
      <p:cxnSp>
        <p:nvCxnSpPr>
          <p:cNvPr id="11" name="Straight Arrow Connector 10"/>
          <p:cNvCxnSpPr/>
          <p:nvPr/>
        </p:nvCxnSpPr>
        <p:spPr>
          <a:xfrm flipV="1">
            <a:off x="2379372" y="1147522"/>
            <a:ext cx="4201732" cy="10379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85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
                                            <p:txEl>
                                              <p:pRg st="0" end="0"/>
                                            </p:txEl>
                                          </p:spTgt>
                                        </p:tgtEl>
                                      </p:cBhvr>
                                    </p:animEffect>
                                    <p:animScale>
                                      <p:cBhvr>
                                        <p:cTn id="7" dur="250" autoRev="1" fill="hold"/>
                                        <p:tgtEl>
                                          <p:spTgt spid="1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File</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1440119" y="960248"/>
            <a:ext cx="9311761" cy="5322530"/>
          </a:xfrm>
          <a:prstGeom prst="rect">
            <a:avLst/>
          </a:prstGeom>
        </p:spPr>
      </p:pic>
    </p:spTree>
    <p:extLst>
      <p:ext uri="{BB962C8B-B14F-4D97-AF65-F5344CB8AC3E}">
        <p14:creationId xmlns:p14="http://schemas.microsoft.com/office/powerpoint/2010/main" val="191195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File Structure</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stretch>
            <a:fillRect/>
          </a:stretch>
        </p:blipFill>
        <p:spPr>
          <a:xfrm>
            <a:off x="1803043" y="952701"/>
            <a:ext cx="8708734" cy="5507142"/>
          </a:xfrm>
          <a:prstGeom prst="rect">
            <a:avLst/>
          </a:prstGeom>
        </p:spPr>
      </p:pic>
    </p:spTree>
    <p:extLst>
      <p:ext uri="{BB962C8B-B14F-4D97-AF65-F5344CB8AC3E}">
        <p14:creationId xmlns:p14="http://schemas.microsoft.com/office/powerpoint/2010/main" val="1315100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Scenario</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1944711" y="1350565"/>
            <a:ext cx="8545870" cy="4804061"/>
          </a:xfrm>
          <a:prstGeom prst="rect">
            <a:avLst/>
          </a:prstGeom>
        </p:spPr>
      </p:pic>
    </p:spTree>
    <p:extLst>
      <p:ext uri="{BB962C8B-B14F-4D97-AF65-F5344CB8AC3E}">
        <p14:creationId xmlns:p14="http://schemas.microsoft.com/office/powerpoint/2010/main" val="2949789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Scenario Outline</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stretch>
            <a:fillRect/>
          </a:stretch>
        </p:blipFill>
        <p:spPr>
          <a:xfrm>
            <a:off x="1295467" y="1053921"/>
            <a:ext cx="9558707" cy="5321121"/>
          </a:xfrm>
          <a:prstGeom prst="rect">
            <a:avLst/>
          </a:prstGeom>
        </p:spPr>
      </p:pic>
    </p:spTree>
    <p:extLst>
      <p:ext uri="{BB962C8B-B14F-4D97-AF65-F5344CB8AC3E}">
        <p14:creationId xmlns:p14="http://schemas.microsoft.com/office/powerpoint/2010/main" val="2777267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2155300" y="805993"/>
            <a:ext cx="7881400" cy="5631039"/>
          </a:xfrm>
          <a:prstGeom prst="rect">
            <a:avLst/>
          </a:prstGeom>
        </p:spPr>
      </p:pic>
    </p:spTree>
    <p:extLst>
      <p:ext uri="{BB962C8B-B14F-4D97-AF65-F5344CB8AC3E}">
        <p14:creationId xmlns:p14="http://schemas.microsoft.com/office/powerpoint/2010/main" val="3079348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Definitions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stretch>
            <a:fillRect/>
          </a:stretch>
        </p:blipFill>
        <p:spPr>
          <a:xfrm>
            <a:off x="1366837" y="952500"/>
            <a:ext cx="9458325" cy="4953000"/>
          </a:xfrm>
          <a:prstGeom prst="rect">
            <a:avLst/>
          </a:prstGeom>
        </p:spPr>
      </p:pic>
    </p:spTree>
    <p:extLst>
      <p:ext uri="{BB962C8B-B14F-4D97-AF65-F5344CB8AC3E}">
        <p14:creationId xmlns:p14="http://schemas.microsoft.com/office/powerpoint/2010/main" val="1227618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Tags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2300287" y="1002138"/>
            <a:ext cx="7591425" cy="5238750"/>
          </a:xfrm>
          <a:prstGeom prst="rect">
            <a:avLst/>
          </a:prstGeom>
        </p:spPr>
      </p:pic>
    </p:spTree>
    <p:extLst>
      <p:ext uri="{BB962C8B-B14F-4D97-AF65-F5344CB8AC3E}">
        <p14:creationId xmlns:p14="http://schemas.microsoft.com/office/powerpoint/2010/main" val="2380595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Hooks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stretch>
            <a:fillRect/>
          </a:stretch>
        </p:blipFill>
        <p:spPr>
          <a:xfrm>
            <a:off x="1295467" y="995562"/>
            <a:ext cx="9662142" cy="5392357"/>
          </a:xfrm>
          <a:prstGeom prst="rect">
            <a:avLst/>
          </a:prstGeom>
        </p:spPr>
      </p:pic>
    </p:spTree>
    <p:extLst>
      <p:ext uri="{BB962C8B-B14F-4D97-AF65-F5344CB8AC3E}">
        <p14:creationId xmlns:p14="http://schemas.microsoft.com/office/powerpoint/2010/main" val="3292751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Golden Rules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605307" y="1166843"/>
            <a:ext cx="10728101" cy="5262979"/>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3 Golden Rules for Gherkin</a:t>
            </a:r>
          </a:p>
          <a:p>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 will see about 3 golden rules that we need to follow religiously while writing the Gherkin.</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First, in a given Scenario, there should be only one Given, one When and one Then steps — not more than one Given or When or Then should be present as part of the Gherkin file.</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next one is the maximum usage of two And steps are allowed</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Make sure your Scenario has maximum of five steps and not more than that.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case, if it is exceeding, try to split it into two different Scenarios.</a:t>
            </a:r>
          </a:p>
        </p:txBody>
      </p:sp>
    </p:spTree>
    <p:extLst>
      <p:ext uri="{BB962C8B-B14F-4D97-AF65-F5344CB8AC3E}">
        <p14:creationId xmlns:p14="http://schemas.microsoft.com/office/powerpoint/2010/main" val="1255212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Practices of Writing Gherkin Syntaxes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pic>
        <p:nvPicPr>
          <p:cNvPr id="3" name="Picture 2"/>
          <p:cNvPicPr>
            <a:picLocks noChangeAspect="1"/>
          </p:cNvPicPr>
          <p:nvPr/>
        </p:nvPicPr>
        <p:blipFill>
          <a:blip r:embed="rId2"/>
          <a:stretch>
            <a:fillRect/>
          </a:stretch>
        </p:blipFill>
        <p:spPr>
          <a:xfrm>
            <a:off x="247252" y="923924"/>
            <a:ext cx="11049398" cy="5322329"/>
          </a:xfrm>
          <a:prstGeom prst="rect">
            <a:avLst/>
          </a:prstGeom>
        </p:spPr>
      </p:pic>
    </p:spTree>
    <p:extLst>
      <p:ext uri="{BB962C8B-B14F-4D97-AF65-F5344CB8AC3E}">
        <p14:creationId xmlns:p14="http://schemas.microsoft.com/office/powerpoint/2010/main" val="42907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web application testing?</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3" name="TextBox 2"/>
          <p:cNvSpPr txBox="1"/>
          <p:nvPr/>
        </p:nvSpPr>
        <p:spPr>
          <a:xfrm>
            <a:off x="0" y="882301"/>
            <a:ext cx="5959634" cy="5478423"/>
          </a:xfrm>
          <a:prstGeom prst="rect">
            <a:avLst/>
          </a:prstGeom>
          <a:noFill/>
        </p:spPr>
        <p:txBody>
          <a:bodyPr wrap="square" rtlCol="0">
            <a:spAutoFit/>
          </a:bodyPr>
          <a:lstStyle/>
          <a:p>
            <a:pPr marL="457200" indent="-457200">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When a website is deployed, anything can happen</a:t>
            </a:r>
            <a:r>
              <a:rPr lang="en-US" sz="2200" b="1" dirty="0">
                <a:latin typeface="Times New Roman" panose="02020603050405020304" pitchFamily="18" charset="0"/>
                <a:cs typeface="Times New Roman" panose="02020603050405020304" pitchFamily="18" charset="0"/>
              </a:rPr>
              <a:t>: broken links</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difficult navigation</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web security</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many other potential risks</a:t>
            </a:r>
            <a:r>
              <a:rPr lang="en-US" sz="2200" dirty="0">
                <a:latin typeface="Times New Roman" panose="02020603050405020304" pitchFamily="18" charset="0"/>
                <a:cs typeface="Times New Roman" panose="02020603050405020304" pitchFamily="18" charset="0"/>
              </a:rPr>
              <a:t>. A careful testing process is key to reducing these risks and maintaining web quality.</a:t>
            </a:r>
          </a:p>
          <a:p>
            <a:pPr marL="457200" indent="-457200">
              <a:buFont typeface="Wingdings" panose="05000000000000000000" pitchFamily="2" charset="2"/>
              <a:buChar char="q"/>
            </a:pPr>
            <a:endParaRPr lang="en-US" sz="1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US" sz="1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Web app testing, or web testing, is a software testing practice that helps ensure the quality and functionalities of the app according to the requirements. </a:t>
            </a:r>
          </a:p>
          <a:p>
            <a:endParaRPr lang="en-US" sz="1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Web testing must detect all underlying issues, such as </a:t>
            </a:r>
            <a:r>
              <a:rPr lang="en-US" sz="2200" i="1" dirty="0">
                <a:solidFill>
                  <a:srgbClr val="0070C0"/>
                </a:solidFill>
                <a:latin typeface="Times New Roman" panose="02020603050405020304" pitchFamily="18" charset="0"/>
                <a:cs typeface="Times New Roman" panose="02020603050405020304" pitchFamily="18" charset="0"/>
              </a:rPr>
              <a:t>functional discrepancies</a:t>
            </a:r>
            <a:r>
              <a:rPr lang="en-US" sz="2200" dirty="0">
                <a:latin typeface="Times New Roman" panose="02020603050405020304" pitchFamily="18" charset="0"/>
                <a:cs typeface="Times New Roman" panose="02020603050405020304" pitchFamily="18" charset="0"/>
              </a:rPr>
              <a:t>, </a:t>
            </a:r>
            <a:r>
              <a:rPr lang="en-US" sz="2200" i="1" dirty="0">
                <a:solidFill>
                  <a:srgbClr val="0070C0"/>
                </a:solidFill>
                <a:latin typeface="Times New Roman" panose="02020603050405020304" pitchFamily="18" charset="0"/>
                <a:cs typeface="Times New Roman" panose="02020603050405020304" pitchFamily="18" charset="0"/>
              </a:rPr>
              <a:t>security breaches</a:t>
            </a:r>
            <a:r>
              <a:rPr lang="en-US" sz="2200" dirty="0">
                <a:latin typeface="Times New Roman" panose="02020603050405020304" pitchFamily="18" charset="0"/>
                <a:cs typeface="Times New Roman" panose="02020603050405020304" pitchFamily="18" charset="0"/>
              </a:rPr>
              <a:t>, </a:t>
            </a:r>
            <a:r>
              <a:rPr lang="en-US" sz="2200" i="1" dirty="0">
                <a:solidFill>
                  <a:srgbClr val="0070C0"/>
                </a:solidFill>
                <a:latin typeface="Times New Roman" panose="02020603050405020304" pitchFamily="18" charset="0"/>
                <a:cs typeface="Times New Roman" panose="02020603050405020304" pitchFamily="18" charset="0"/>
              </a:rPr>
              <a:t>integration problems</a:t>
            </a:r>
            <a:r>
              <a:rPr lang="en-US" sz="2200" dirty="0">
                <a:latin typeface="Times New Roman" panose="02020603050405020304" pitchFamily="18" charset="0"/>
                <a:cs typeface="Times New Roman" panose="02020603050405020304" pitchFamily="18" charset="0"/>
              </a:rPr>
              <a:t>, </a:t>
            </a:r>
            <a:r>
              <a:rPr lang="en-US" sz="2200" i="1" dirty="0">
                <a:solidFill>
                  <a:srgbClr val="0070C0"/>
                </a:solidFill>
                <a:latin typeface="Times New Roman" panose="02020603050405020304" pitchFamily="18" charset="0"/>
                <a:cs typeface="Times New Roman" panose="02020603050405020304" pitchFamily="18" charset="0"/>
              </a:rPr>
              <a:t>environmental issues</a:t>
            </a:r>
            <a:r>
              <a:rPr lang="en-US" sz="2200" dirty="0">
                <a:latin typeface="Times New Roman" panose="02020603050405020304" pitchFamily="18" charset="0"/>
                <a:cs typeface="Times New Roman" panose="02020603050405020304" pitchFamily="18" charset="0"/>
              </a:rPr>
              <a:t>, or </a:t>
            </a:r>
            <a:r>
              <a:rPr lang="en-US" sz="2200" i="1" dirty="0">
                <a:solidFill>
                  <a:srgbClr val="0070C0"/>
                </a:solidFill>
                <a:latin typeface="Times New Roman" panose="02020603050405020304" pitchFamily="18" charset="0"/>
                <a:cs typeface="Times New Roman" panose="02020603050405020304" pitchFamily="18" charset="0"/>
              </a:rPr>
              <a:t>traffic stress </a:t>
            </a:r>
            <a:r>
              <a:rPr lang="en-US" sz="2200" dirty="0">
                <a:latin typeface="Times New Roman" panose="02020603050405020304" pitchFamily="18" charset="0"/>
                <a:cs typeface="Times New Roman" panose="02020603050405020304" pitchFamily="18" charset="0"/>
              </a:rPr>
              <a:t>before it is delivered.</a:t>
            </a:r>
          </a:p>
        </p:txBody>
      </p:sp>
      <p:pic>
        <p:nvPicPr>
          <p:cNvPr id="5" name="Picture 4"/>
          <p:cNvPicPr>
            <a:picLocks noChangeAspect="1"/>
          </p:cNvPicPr>
          <p:nvPr/>
        </p:nvPicPr>
        <p:blipFill>
          <a:blip r:embed="rId2"/>
          <a:stretch>
            <a:fillRect/>
          </a:stretch>
        </p:blipFill>
        <p:spPr>
          <a:xfrm>
            <a:off x="6096000" y="1215375"/>
            <a:ext cx="6004507" cy="3453459"/>
          </a:xfrm>
          <a:prstGeom prst="rect">
            <a:avLst/>
          </a:prstGeom>
        </p:spPr>
      </p:pic>
    </p:spTree>
    <p:extLst>
      <p:ext uri="{BB962C8B-B14F-4D97-AF65-F5344CB8AC3E}">
        <p14:creationId xmlns:p14="http://schemas.microsoft.com/office/powerpoint/2010/main" val="18620989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Best Practices of Writing Gherkin Syntaxes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grpSp>
        <p:nvGrpSpPr>
          <p:cNvPr id="7" name="Group 6"/>
          <p:cNvGrpSpPr/>
          <p:nvPr/>
        </p:nvGrpSpPr>
        <p:grpSpPr>
          <a:xfrm>
            <a:off x="972287" y="812290"/>
            <a:ext cx="10582275" cy="5759584"/>
            <a:chOff x="804862" y="812290"/>
            <a:chExt cx="10582275" cy="5759584"/>
          </a:xfrm>
        </p:grpSpPr>
        <p:pic>
          <p:nvPicPr>
            <p:cNvPr id="5" name="Picture 4"/>
            <p:cNvPicPr>
              <a:picLocks noChangeAspect="1"/>
            </p:cNvPicPr>
            <p:nvPr/>
          </p:nvPicPr>
          <p:blipFill>
            <a:blip r:embed="rId2"/>
            <a:stretch>
              <a:fillRect/>
            </a:stretch>
          </p:blipFill>
          <p:spPr>
            <a:xfrm>
              <a:off x="804862" y="812290"/>
              <a:ext cx="10582275" cy="3876675"/>
            </a:xfrm>
            <a:prstGeom prst="rect">
              <a:avLst/>
            </a:prstGeom>
          </p:spPr>
        </p:pic>
        <p:pic>
          <p:nvPicPr>
            <p:cNvPr id="6" name="Picture 5"/>
            <p:cNvPicPr>
              <a:picLocks noChangeAspect="1"/>
            </p:cNvPicPr>
            <p:nvPr/>
          </p:nvPicPr>
          <p:blipFill>
            <a:blip r:embed="rId3"/>
            <a:stretch>
              <a:fillRect/>
            </a:stretch>
          </p:blipFill>
          <p:spPr>
            <a:xfrm>
              <a:off x="845981" y="4405755"/>
              <a:ext cx="10541156" cy="2166119"/>
            </a:xfrm>
            <a:prstGeom prst="rect">
              <a:avLst/>
            </a:prstGeom>
          </p:spPr>
        </p:pic>
      </p:grpSp>
    </p:spTree>
    <p:extLst>
      <p:ext uri="{BB962C8B-B14F-4D97-AF65-F5344CB8AC3E}">
        <p14:creationId xmlns:p14="http://schemas.microsoft.com/office/powerpoint/2010/main" val="767281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Testing Techniques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480307" y="1236011"/>
            <a:ext cx="10350825" cy="1877437"/>
          </a:xfrm>
          <a:prstGeom prst="rect">
            <a:avLst/>
          </a:prstGeom>
        </p:spPr>
        <p:txBody>
          <a:bodyPr wrap="square">
            <a:spAutoFit/>
          </a:bodyPr>
          <a:lstStyle/>
          <a:p>
            <a:r>
              <a:rPr lang="en-US" sz="2800" b="1" dirty="0">
                <a:solidFill>
                  <a:srgbClr val="081D36"/>
                </a:solidFill>
                <a:latin typeface="TTNorms-Regular"/>
              </a:rPr>
              <a:t>Web App Functionality Testing</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One of the most common tests for web apps. Functionality testing checks if the initial build works as per its design. It often covers </a:t>
            </a:r>
            <a:r>
              <a:rPr lang="en-US" sz="2200" b="1" dirty="0">
                <a:latin typeface="Times New Roman" panose="02020603050405020304" pitchFamily="18" charset="0"/>
                <a:cs typeface="Times New Roman" panose="02020603050405020304" pitchFamily="18" charset="0"/>
              </a:rPr>
              <a:t>link testing</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form validation</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cookie testing</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HTML and CSS validation</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database connection checkup</a:t>
            </a:r>
            <a:r>
              <a:rPr lang="en-US" sz="2200" dirty="0">
                <a:solidFill>
                  <a:srgbClr val="596778"/>
                </a:solidFill>
                <a:latin typeface="Times New Roman" panose="02020603050405020304" pitchFamily="18" charset="0"/>
                <a:cs typeface="Times New Roman" panose="02020603050405020304" pitchFamily="18" charset="0"/>
              </a:rPr>
              <a:t>.</a:t>
            </a:r>
            <a:endParaRPr lang="en-US" sz="2200" b="0" i="0" dirty="0">
              <a:solidFill>
                <a:srgbClr val="596778"/>
              </a:solidFill>
              <a:effectLst/>
              <a:latin typeface="Times New Roman" panose="02020603050405020304" pitchFamily="18" charset="0"/>
              <a:cs typeface="Times New Roman" panose="02020603050405020304" pitchFamily="18" charset="0"/>
            </a:endParaRPr>
          </a:p>
        </p:txBody>
      </p:sp>
      <p:sp>
        <p:nvSpPr>
          <p:cNvPr id="8" name="Rectangle 7"/>
          <p:cNvSpPr/>
          <p:nvPr/>
        </p:nvSpPr>
        <p:spPr>
          <a:xfrm>
            <a:off x="338640" y="4037245"/>
            <a:ext cx="10634160" cy="1969770"/>
          </a:xfrm>
          <a:prstGeom prst="rect">
            <a:avLst/>
          </a:prstGeom>
        </p:spPr>
        <p:txBody>
          <a:bodyPr wrap="square">
            <a:spAutoFit/>
          </a:bodyPr>
          <a:lstStyle/>
          <a:p>
            <a:r>
              <a:rPr lang="en-US" sz="2800" b="1" dirty="0">
                <a:solidFill>
                  <a:srgbClr val="081D36"/>
                </a:solidFill>
                <a:latin typeface="TTNorms-Regular"/>
              </a:rPr>
              <a:t>Web App Interface Testing</a:t>
            </a:r>
          </a:p>
          <a:p>
            <a:endParaRPr lang="en-US" sz="2800" b="1" dirty="0">
              <a:solidFill>
                <a:srgbClr val="081D36"/>
              </a:solidFill>
              <a:latin typeface="TTNorms-Regular"/>
            </a:endParaRPr>
          </a:p>
          <a:p>
            <a:r>
              <a:rPr lang="en-US" sz="2200" dirty="0">
                <a:latin typeface="Times New Roman" panose="02020603050405020304" pitchFamily="18" charset="0"/>
                <a:cs typeface="Times New Roman" panose="02020603050405020304" pitchFamily="18" charset="0"/>
              </a:rPr>
              <a:t>Interface testing examines how the web interface responds to emulated interruptions, as well as its compatibility and interaction between different servers. Three key areas to focus on are the </a:t>
            </a:r>
            <a:r>
              <a:rPr lang="en-US" sz="2200" b="1" dirty="0">
                <a:latin typeface="Times New Roman" panose="02020603050405020304" pitchFamily="18" charset="0"/>
                <a:cs typeface="Times New Roman" panose="02020603050405020304" pitchFamily="18" charset="0"/>
              </a:rPr>
              <a:t>application server</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web server</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database server.</a:t>
            </a: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27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Testing Techniques</a:t>
            </a:r>
          </a:p>
        </p:txBody>
      </p:sp>
      <p:sp>
        <p:nvSpPr>
          <p:cNvPr id="4" name="Date Placeholder 3"/>
          <p:cNvSpPr>
            <a:spLocks noGrp="1"/>
          </p:cNvSpPr>
          <p:nvPr>
            <p:ph type="dt" sz="half" idx="10"/>
          </p:nvPr>
        </p:nvSpPr>
        <p:spPr/>
        <p:txBody>
          <a:bodyPr/>
          <a:lstStyle/>
          <a:p>
            <a:fld id="{FAD9D69E-CC9B-441A-AB3B-F9F01FA4D330}" type="datetime1">
              <a:rPr lang="en-US" smtClean="0">
                <a:solidFill>
                  <a:prstClr val="black">
                    <a:tint val="75000"/>
                  </a:prstClr>
                </a:solidFill>
              </a:rPr>
              <a:t>2/17/2025</a:t>
            </a:fld>
            <a:endParaRPr lang="en-IN" dirty="0">
              <a:solidFill>
                <a:prstClr val="black">
                  <a:tint val="75000"/>
                </a:prstClr>
              </a:solidFill>
            </a:endParaRPr>
          </a:p>
        </p:txBody>
      </p:sp>
      <p:sp>
        <p:nvSpPr>
          <p:cNvPr id="7" name="Rectangle 6"/>
          <p:cNvSpPr/>
          <p:nvPr/>
        </p:nvSpPr>
        <p:spPr>
          <a:xfrm>
            <a:off x="480307" y="952676"/>
            <a:ext cx="10350825" cy="1969770"/>
          </a:xfrm>
          <a:prstGeom prst="rect">
            <a:avLst/>
          </a:prstGeom>
        </p:spPr>
        <p:txBody>
          <a:bodyPr wrap="square">
            <a:spAutoFit/>
          </a:bodyPr>
          <a:lstStyle/>
          <a:p>
            <a:r>
              <a:rPr lang="en-US" sz="2800" b="1" dirty="0">
                <a:solidFill>
                  <a:srgbClr val="081D36"/>
                </a:solidFill>
                <a:latin typeface="TTNorms-Regular"/>
              </a:rPr>
              <a:t>Web App Compatibility Testing</a:t>
            </a:r>
          </a:p>
          <a:p>
            <a:endParaRPr lang="en-US" sz="2800" b="1" dirty="0">
              <a:solidFill>
                <a:srgbClr val="081D36"/>
              </a:solidFill>
              <a:latin typeface="TTNorms-Regular"/>
            </a:endParaRPr>
          </a:p>
          <a:p>
            <a:r>
              <a:rPr lang="en-US" sz="2200" dirty="0">
                <a:latin typeface="Times New Roman" panose="02020603050405020304" pitchFamily="18" charset="0"/>
                <a:cs typeface="Times New Roman" panose="02020603050405020304" pitchFamily="18" charset="0"/>
              </a:rPr>
              <a:t>Compatibility testing checks whether or not the web design is compatible with a variety of browsers and devices. This includes </a:t>
            </a:r>
            <a:r>
              <a:rPr lang="en-US" sz="2200" b="1" dirty="0">
                <a:latin typeface="Times New Roman" panose="02020603050405020304" pitchFamily="18" charset="0"/>
                <a:cs typeface="Times New Roman" panose="02020603050405020304" pitchFamily="18" charset="0"/>
              </a:rPr>
              <a:t>browser and OS compatibility testing</a:t>
            </a:r>
            <a:r>
              <a:rPr lang="en-US" sz="2200" dirty="0">
                <a:latin typeface="Times New Roman" panose="02020603050405020304" pitchFamily="18" charset="0"/>
                <a:cs typeface="Times New Roman" panose="02020603050405020304" pitchFamily="18" charset="0"/>
              </a:rPr>
              <a:t>, along with </a:t>
            </a:r>
            <a:r>
              <a:rPr lang="en-US" sz="2200" b="1" dirty="0">
                <a:latin typeface="Times New Roman" panose="02020603050405020304" pitchFamily="18" charset="0"/>
                <a:cs typeface="Times New Roman" panose="02020603050405020304" pitchFamily="18" charset="0"/>
              </a:rPr>
              <a:t>mobile browsing and printing options testing</a:t>
            </a:r>
            <a:r>
              <a:rPr lang="en-US" sz="2200" dirty="0">
                <a:latin typeface="Times New Roman" panose="02020603050405020304" pitchFamily="18" charset="0"/>
                <a:cs typeface="Times New Roman" panose="02020603050405020304" pitchFamily="18" charset="0"/>
              </a:rPr>
              <a:t>..</a:t>
            </a:r>
            <a:endParaRPr lang="en-US" sz="2200" i="0" dirty="0">
              <a:effectLst/>
              <a:latin typeface="Times New Roman" panose="02020603050405020304" pitchFamily="18" charset="0"/>
              <a:cs typeface="Times New Roman" panose="02020603050405020304" pitchFamily="18" charset="0"/>
            </a:endParaRPr>
          </a:p>
        </p:txBody>
      </p:sp>
      <p:sp>
        <p:nvSpPr>
          <p:cNvPr id="8" name="Rectangle 7"/>
          <p:cNvSpPr/>
          <p:nvPr/>
        </p:nvSpPr>
        <p:spPr>
          <a:xfrm>
            <a:off x="480307" y="3617054"/>
            <a:ext cx="10634160" cy="1969770"/>
          </a:xfrm>
          <a:prstGeom prst="rect">
            <a:avLst/>
          </a:prstGeom>
        </p:spPr>
        <p:txBody>
          <a:bodyPr wrap="square">
            <a:spAutoFit/>
          </a:bodyPr>
          <a:lstStyle/>
          <a:p>
            <a:r>
              <a:rPr lang="en-US" sz="2800" b="1" dirty="0">
                <a:solidFill>
                  <a:srgbClr val="081D36"/>
                </a:solidFill>
                <a:latin typeface="TTNorms-Regular"/>
              </a:rPr>
              <a:t>Web App Performance Testing</a:t>
            </a:r>
          </a:p>
          <a:p>
            <a:endParaRPr lang="en-US" sz="2800" b="1" dirty="0">
              <a:solidFill>
                <a:srgbClr val="081D36"/>
              </a:solidFill>
              <a:latin typeface="TTNorms-Regular"/>
            </a:endParaRPr>
          </a:p>
          <a:p>
            <a:r>
              <a:rPr lang="en-US" sz="2200" dirty="0">
                <a:latin typeface="Times New Roman" panose="02020603050405020304" pitchFamily="18" charset="0"/>
                <a:cs typeface="Times New Roman" panose="02020603050405020304" pitchFamily="18" charset="0"/>
              </a:rPr>
              <a:t>Performance testing is load testing for web apps. Besides the </a:t>
            </a:r>
            <a:r>
              <a:rPr lang="en-US" sz="2200" b="1" dirty="0">
                <a:latin typeface="Times New Roman" panose="02020603050405020304" pitchFamily="18" charset="0"/>
                <a:cs typeface="Times New Roman" panose="02020603050405020304" pitchFamily="18" charset="0"/>
              </a:rPr>
              <a:t>tests on traffic load</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stress tests</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scalability tests </a:t>
            </a:r>
            <a:r>
              <a:rPr lang="en-US" sz="2200" dirty="0">
                <a:latin typeface="Times New Roman" panose="02020603050405020304" pitchFamily="18" charset="0"/>
                <a:cs typeface="Times New Roman" panose="02020603050405020304" pitchFamily="18" charset="0"/>
              </a:rPr>
              <a:t>are also crucial to the web performance, especially when it is potentially released to a large audience.</a:t>
            </a:r>
            <a:endParaRPr lang="en-US" sz="22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120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4502</Words>
  <Application>Microsoft Office PowerPoint</Application>
  <PresentationFormat>Widescreen</PresentationFormat>
  <Paragraphs>427</Paragraphs>
  <Slides>70</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70</vt:i4>
      </vt:variant>
    </vt:vector>
  </HeadingPairs>
  <TitlesOfParts>
    <vt:vector size="85" baseType="lpstr">
      <vt:lpstr>-apple-system</vt:lpstr>
      <vt:lpstr>Arial</vt:lpstr>
      <vt:lpstr>Bahnschrift SemiBold SemiConden</vt:lpstr>
      <vt:lpstr>Calibri</vt:lpstr>
      <vt:lpstr>Calibri Light</vt:lpstr>
      <vt:lpstr>Consolas</vt:lpstr>
      <vt:lpstr>Courier New</vt:lpstr>
      <vt:lpstr>Roboto</vt:lpstr>
      <vt:lpstr>Source Sans Pro</vt:lpstr>
      <vt:lpstr>Times New Roman</vt:lpstr>
      <vt:lpstr>Timesnew roman</vt:lpstr>
      <vt:lpstr>TTNorms-Regular</vt:lpstr>
      <vt:lpstr>Wingdings</vt:lpstr>
      <vt:lpstr>Office Theme</vt:lpstr>
      <vt:lpstr>1_Office Theme</vt:lpstr>
      <vt:lpstr>Software Testing Course’s Code: CSE 453 Automated Tool support for Testing [Chapter 5]</vt:lpstr>
      <vt:lpstr>Chapter 5</vt:lpstr>
      <vt:lpstr>What is a test tool</vt:lpstr>
      <vt:lpstr>Consideration during Automated Testing</vt:lpstr>
      <vt:lpstr>Automated Tool Support towards Different levels of testing pyramid</vt:lpstr>
      <vt:lpstr>End to End Test using Selenium (Web Testing)</vt:lpstr>
      <vt:lpstr>What is web application testing?</vt:lpstr>
      <vt:lpstr>Web Application Testing Techniques</vt:lpstr>
      <vt:lpstr>Web Application Testing Techniques</vt:lpstr>
      <vt:lpstr>How to Effectively Test a Website Application?</vt:lpstr>
      <vt:lpstr>Introduction to Selenium </vt:lpstr>
      <vt:lpstr>Introduction to Selenium </vt:lpstr>
      <vt:lpstr>Introduction to Selenium </vt:lpstr>
      <vt:lpstr>Architecture of Selenium 4</vt:lpstr>
      <vt:lpstr>Architecture of Selenium 4</vt:lpstr>
      <vt:lpstr>How to Set Up Selenium 4 </vt:lpstr>
      <vt:lpstr>Maven Dependency for Selenium 4 webdriver </vt:lpstr>
      <vt:lpstr>1st Test using Selenium</vt:lpstr>
      <vt:lpstr>1st Test using Selenium</vt:lpstr>
      <vt:lpstr>1st Test using Selenium</vt:lpstr>
      <vt:lpstr>1st Test using Selenium</vt:lpstr>
      <vt:lpstr>1st Test using Selenium</vt:lpstr>
      <vt:lpstr>Locators in Selenium</vt:lpstr>
      <vt:lpstr>Locators in Selenium</vt:lpstr>
      <vt:lpstr>ID Locator in Selenium</vt:lpstr>
      <vt:lpstr>ID Locator in Selenium</vt:lpstr>
      <vt:lpstr>Name Locator in Selenium</vt:lpstr>
      <vt:lpstr>Name Locator in Selenium</vt:lpstr>
      <vt:lpstr>linkText Locator in Selenium</vt:lpstr>
      <vt:lpstr>linkText Locator in Selenium</vt:lpstr>
      <vt:lpstr>partialLinkText Locator in Selenium</vt:lpstr>
      <vt:lpstr>XPath Locator in Selenium</vt:lpstr>
      <vt:lpstr>XPath Locator in Selenium</vt:lpstr>
      <vt:lpstr>CSS Selectors in Selenium</vt:lpstr>
      <vt:lpstr>CSS Selectors in Selenium</vt:lpstr>
      <vt:lpstr>CSS Selectors in Selenium</vt:lpstr>
      <vt:lpstr>Selenium 4: Relative Locators</vt:lpstr>
      <vt:lpstr>Selenium 4: Relative Locators</vt:lpstr>
      <vt:lpstr>Select Class in Selenium – How to handle Dropdown</vt:lpstr>
      <vt:lpstr>Select Class in Selenium – How to handle Dropdown</vt:lpstr>
      <vt:lpstr>Select Class in Selenium – How to handle Dropdown</vt:lpstr>
      <vt:lpstr>Select Class in Selenium – How to handle Dropdown</vt:lpstr>
      <vt:lpstr>Select Class in Selenium – How to handle Dropdown</vt:lpstr>
      <vt:lpstr>Select Class in Selenium – How to handle Dropdown</vt:lpstr>
      <vt:lpstr>Select Class in Selenium – How to handle Dropdown</vt:lpstr>
      <vt:lpstr>Select Class in Selenium – How to handle Dropdown</vt:lpstr>
      <vt:lpstr>Select Class in Selenium – How to handle Dropdown</vt:lpstr>
      <vt:lpstr>Chapter 5</vt:lpstr>
      <vt:lpstr>User Stories and Behaviour Driven Development (BDD)</vt:lpstr>
      <vt:lpstr>What is Behaviour Driven Development (BDD)?</vt:lpstr>
      <vt:lpstr>Typical Waterfall Model</vt:lpstr>
      <vt:lpstr>Agile with BDD Approach</vt:lpstr>
      <vt:lpstr>Three Amigoes Session</vt:lpstr>
      <vt:lpstr>Introduction to Cucumber</vt:lpstr>
      <vt:lpstr>Introduction to Gherkin</vt:lpstr>
      <vt:lpstr>Cucumber and Gherkin</vt:lpstr>
      <vt:lpstr>Installation of Cucumber</vt:lpstr>
      <vt:lpstr>Step Annotations</vt:lpstr>
      <vt:lpstr>Feature</vt:lpstr>
      <vt:lpstr>Feature File</vt:lpstr>
      <vt:lpstr>Feature File Structure</vt:lpstr>
      <vt:lpstr>Scenario</vt:lpstr>
      <vt:lpstr>Scenario Outline</vt:lpstr>
      <vt:lpstr>Background</vt:lpstr>
      <vt:lpstr>Step Definitions</vt:lpstr>
      <vt:lpstr>Tags</vt:lpstr>
      <vt:lpstr>Hooks</vt:lpstr>
      <vt:lpstr>3 Golden Rules</vt:lpstr>
      <vt:lpstr>Best Practices of Writing Gherkin Syntaxes</vt:lpstr>
      <vt:lpstr>Best Practices of Writing Gherkin Syntaxes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2017-03-13T19:59:21Z</dcterms:created>
  <dcterms:modified xsi:type="dcterms:W3CDTF">2025-02-17T04:06:05Z</dcterms:modified>
</cp:coreProperties>
</file>